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Lst>
  <p:notesMasterIdLst>
    <p:notesMasterId r:id="rId40"/>
  </p:notesMasterIdLst>
  <p:handoutMasterIdLst>
    <p:handoutMasterId r:id="rId41"/>
  </p:handoutMasterIdLst>
  <p:sldIdLst>
    <p:sldId id="256" r:id="rId2"/>
    <p:sldId id="314" r:id="rId3"/>
    <p:sldId id="259" r:id="rId4"/>
    <p:sldId id="355" r:id="rId5"/>
    <p:sldId id="417" r:id="rId6"/>
    <p:sldId id="379" r:id="rId7"/>
    <p:sldId id="385" r:id="rId8"/>
    <p:sldId id="386" r:id="rId9"/>
    <p:sldId id="387" r:id="rId10"/>
    <p:sldId id="388" r:id="rId11"/>
    <p:sldId id="389" r:id="rId12"/>
    <p:sldId id="390" r:id="rId13"/>
    <p:sldId id="399" r:id="rId14"/>
    <p:sldId id="391" r:id="rId15"/>
    <p:sldId id="394" r:id="rId16"/>
    <p:sldId id="395" r:id="rId17"/>
    <p:sldId id="402" r:id="rId18"/>
    <p:sldId id="403" r:id="rId19"/>
    <p:sldId id="404" r:id="rId20"/>
    <p:sldId id="405" r:id="rId21"/>
    <p:sldId id="367" r:id="rId22"/>
    <p:sldId id="351" r:id="rId23"/>
    <p:sldId id="374" r:id="rId24"/>
    <p:sldId id="369" r:id="rId25"/>
    <p:sldId id="279" r:id="rId26"/>
    <p:sldId id="437" r:id="rId27"/>
    <p:sldId id="418" r:id="rId28"/>
    <p:sldId id="381" r:id="rId29"/>
    <p:sldId id="322" r:id="rId30"/>
    <p:sldId id="289" r:id="rId31"/>
    <p:sldId id="290" r:id="rId32"/>
    <p:sldId id="321" r:id="rId33"/>
    <p:sldId id="291" r:id="rId34"/>
    <p:sldId id="292" r:id="rId35"/>
    <p:sldId id="382" r:id="rId36"/>
    <p:sldId id="438" r:id="rId37"/>
    <p:sldId id="439" r:id="rId38"/>
    <p:sldId id="409" r:id="rId39"/>
  </p:sldIdLst>
  <p:sldSz cx="12192000" cy="6858000"/>
  <p:notesSz cx="6797675" cy="9926638"/>
  <p:embeddedFontLst>
    <p:embeddedFont>
      <p:font typeface="Book Antiqua" panose="02040602050305030304" pitchFamily="18" charset="0"/>
      <p:regular r:id="rId42"/>
      <p:bold r:id="rId43"/>
      <p:italic r:id="rId44"/>
      <p:boldItalic r:id="rId45"/>
    </p:embeddedFont>
    <p:embeddedFont>
      <p:font typeface="微軟正黑體" panose="020B0604030504040204" pitchFamily="34" charset="-120"/>
      <p:regular r:id="rId46"/>
      <p:bold r:id="rId47"/>
    </p:embeddedFont>
    <p:embeddedFont>
      <p:font typeface="標楷體" panose="03000509000000000000" pitchFamily="65" charset="-120"/>
      <p:regular r:id="rId48"/>
    </p:embeddedFont>
  </p:embeddedFontLst>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預設章節" id="{AC02767B-D8B0-4F9F-9B09-B3E0BAE2C1E1}">
          <p14:sldIdLst>
            <p14:sldId id="256"/>
            <p14:sldId id="314"/>
            <p14:sldId id="259"/>
            <p14:sldId id="355"/>
            <p14:sldId id="417"/>
            <p14:sldId id="379"/>
            <p14:sldId id="385"/>
            <p14:sldId id="386"/>
            <p14:sldId id="387"/>
            <p14:sldId id="388"/>
            <p14:sldId id="389"/>
            <p14:sldId id="390"/>
            <p14:sldId id="399"/>
            <p14:sldId id="391"/>
            <p14:sldId id="394"/>
            <p14:sldId id="395"/>
            <p14:sldId id="402"/>
            <p14:sldId id="403"/>
            <p14:sldId id="404"/>
            <p14:sldId id="405"/>
            <p14:sldId id="367"/>
            <p14:sldId id="351"/>
            <p14:sldId id="374"/>
            <p14:sldId id="369"/>
            <p14:sldId id="279"/>
            <p14:sldId id="437"/>
            <p14:sldId id="418"/>
            <p14:sldId id="381"/>
            <p14:sldId id="322"/>
            <p14:sldId id="289"/>
            <p14:sldId id="290"/>
            <p14:sldId id="321"/>
            <p14:sldId id="291"/>
            <p14:sldId id="292"/>
            <p14:sldId id="382"/>
            <p14:sldId id="438"/>
            <p14:sldId id="439"/>
            <p14:sldId id="40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8D8"/>
    <a:srgbClr val="BFBFBF"/>
    <a:srgbClr val="F1F1F1"/>
    <a:srgbClr val="FFFFFF"/>
    <a:srgbClr val="0000FF"/>
    <a:srgbClr val="EFBE5B"/>
    <a:srgbClr val="FFFF99"/>
    <a:srgbClr val="F6E0AE"/>
    <a:srgbClr val="FD7794"/>
    <a:srgbClr val="FE9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6" autoAdjust="0"/>
    <p:restoredTop sz="94182" autoAdjust="0"/>
  </p:normalViewPr>
  <p:slideViewPr>
    <p:cSldViewPr>
      <p:cViewPr varScale="1">
        <p:scale>
          <a:sx n="77" d="100"/>
          <a:sy n="77" d="100"/>
        </p:scale>
        <p:origin x="917"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5" d="100"/>
          <a:sy n="75" d="100"/>
        </p:scale>
        <p:origin x="402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62242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7"/>
            <a:ext cx="2946400" cy="496889"/>
          </a:xfrm>
          <a:prstGeom prst="rect">
            <a:avLst/>
          </a:prstGeom>
        </p:spPr>
        <p:txBody>
          <a:bodyPr vert="horz" lIns="91458" tIns="45729" rIns="91458" bIns="45729"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idx="1"/>
          </p:nvPr>
        </p:nvSpPr>
        <p:spPr>
          <a:xfrm>
            <a:off x="3849692" y="7"/>
            <a:ext cx="2946400" cy="496889"/>
          </a:xfrm>
          <a:prstGeom prst="rect">
            <a:avLst/>
          </a:prstGeom>
        </p:spPr>
        <p:txBody>
          <a:bodyPr vert="horz" lIns="91458" tIns="45729" rIns="91458" bIns="45729" rtlCol="0"/>
          <a:lstStyle>
            <a:lvl1pPr algn="r">
              <a:defRPr sz="1200">
                <a:ea typeface="新細明體" charset="-120"/>
              </a:defRPr>
            </a:lvl1pPr>
          </a:lstStyle>
          <a:p>
            <a:pPr>
              <a:defRPr/>
            </a:pPr>
            <a:endParaRPr lang="zh-TW" altLang="en-US"/>
          </a:p>
        </p:txBody>
      </p:sp>
      <p:sp>
        <p:nvSpPr>
          <p:cNvPr id="4" name="投影片圖像版面配置區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458" tIns="45729" rIns="91458" bIns="45729" rtlCol="0" anchor="ctr"/>
          <a:lstStyle/>
          <a:p>
            <a:pPr lvl="0"/>
            <a:endParaRPr lang="zh-TW" altLang="en-US" noProof="0"/>
          </a:p>
        </p:txBody>
      </p:sp>
      <p:sp>
        <p:nvSpPr>
          <p:cNvPr id="5" name="備忘稿版面配置區 4"/>
          <p:cNvSpPr>
            <a:spLocks noGrp="1"/>
          </p:cNvSpPr>
          <p:nvPr>
            <p:ph type="body" sz="quarter" idx="3"/>
          </p:nvPr>
        </p:nvSpPr>
        <p:spPr>
          <a:xfrm>
            <a:off x="679453" y="4714882"/>
            <a:ext cx="5438775" cy="4467225"/>
          </a:xfrm>
          <a:prstGeom prst="rect">
            <a:avLst/>
          </a:prstGeom>
        </p:spPr>
        <p:txBody>
          <a:bodyPr vert="horz" lIns="91458" tIns="45729" rIns="91458" bIns="45729"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3" y="9428171"/>
            <a:ext cx="2946400" cy="496887"/>
          </a:xfrm>
          <a:prstGeom prst="rect">
            <a:avLst/>
          </a:prstGeom>
        </p:spPr>
        <p:txBody>
          <a:bodyPr vert="horz" lIns="91458" tIns="45729" rIns="91458" bIns="45729" rtlCol="0" anchor="b"/>
          <a:lstStyle>
            <a:lvl1pPr algn="l">
              <a:defRPr sz="120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2" y="9428171"/>
            <a:ext cx="2946400" cy="496887"/>
          </a:xfrm>
          <a:prstGeom prst="rect">
            <a:avLst/>
          </a:prstGeom>
        </p:spPr>
        <p:txBody>
          <a:bodyPr vert="horz" lIns="91458" tIns="45729" rIns="91458" bIns="45729" rtlCol="0" anchor="b"/>
          <a:lstStyle>
            <a:lvl1pPr algn="r">
              <a:defRPr sz="1200">
                <a:ea typeface="新細明體" charset="-120"/>
              </a:defRPr>
            </a:lvl1pPr>
          </a:lstStyle>
          <a:p>
            <a:pPr>
              <a:defRPr/>
            </a:pPr>
            <a:fld id="{E6A19104-4C82-4A23-AD3C-D07E427ED4C1}" type="slidenum">
              <a:rPr lang="zh-TW" altLang="en-US"/>
              <a:pPr>
                <a:defRPr/>
              </a:pPr>
              <a:t>‹#›</a:t>
            </a:fld>
            <a:endParaRPr lang="zh-TW" altLang="en-US"/>
          </a:p>
        </p:txBody>
      </p:sp>
    </p:spTree>
    <p:extLst>
      <p:ext uri="{BB962C8B-B14F-4D97-AF65-F5344CB8AC3E}">
        <p14:creationId xmlns:p14="http://schemas.microsoft.com/office/powerpoint/2010/main" val="2680327832"/>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15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5EE9A444-56CE-493B-92D8-BF4FFEE09E5B}"/>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11650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8899977-412A-4DCF-B66F-D6F48E77BB2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556812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829F4F7-3557-40C6-B9E0-5E590E54166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14087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74EBE245-CEF4-44F4-9431-5C522CD3CE54}"/>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47913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890B4B3-53FB-4A02-9B41-167943FDBC4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871163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CB42A72-342C-4280-B3C8-0B6C25F8BFB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7649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34A68A0E-CDDD-486E-AFD7-976F6399A0D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10455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984173A3-9AE9-48E1-9CE6-645033FB8BA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76471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CF7F0EEE-1D64-4167-AE67-A0B90E653330}"/>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37764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96DDD47F-5BBE-467F-9239-1C4A9734781A}"/>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30728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2C2D39B-CBFF-4067-9483-11D7A6F81C6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2666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 y="744538"/>
            <a:ext cx="6613525" cy="3721100"/>
          </a:xfrm>
        </p:spPr>
      </p:sp>
      <p:sp>
        <p:nvSpPr>
          <p:cNvPr id="3" name="備忘稿版面配置區 2"/>
          <p:cNvSpPr>
            <a:spLocks noGrp="1"/>
          </p:cNvSpPr>
          <p:nvPr>
            <p:ph type="body" idx="1"/>
          </p:nvPr>
        </p:nvSpPr>
        <p:spPr/>
        <p:txBody>
          <a:bodyPr>
            <a:normAutofit/>
          </a:bodyPr>
          <a:lstStyle/>
          <a:p>
            <a:endParaRPr lang="zh-TW" altLang="en-US"/>
          </a:p>
        </p:txBody>
      </p:sp>
      <p:sp>
        <p:nvSpPr>
          <p:cNvPr id="5" name="日期版面配置區 4">
            <a:extLst>
              <a:ext uri="{FF2B5EF4-FFF2-40B4-BE49-F238E27FC236}">
                <a16:creationId xmlns:a16="http://schemas.microsoft.com/office/drawing/2014/main" id="{919405BB-0F31-4EDD-B075-B42D8CC6532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90895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E0280703-1AAC-466C-80F7-7EE8A8BADEE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271845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05E9BFE-D074-4939-BBE2-AC1FC31465D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5571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24A29B52-81C8-4C48-842D-8077CA53CFD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21188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FBB0413-793A-4618-9A63-7C1BB73AD90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52890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8E55168-8B78-4BB9-AAC3-D0E24957A5C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592587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52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05BF20B-5D54-4AD1-804F-7ACDD306A62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075785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72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9B00C19-B6DA-442C-9379-3E239AFB127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082465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72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F7D783F9-0663-40E6-A9EF-682D7EE1618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77453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B8A2206-351E-471E-952A-0EDBE4C3C82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23192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13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6791501-7CF4-404D-8965-D5AAC7E92FA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00474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35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E4C5C640-D98C-4640-BD1E-5BF4DB0ADCB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24457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DCDB4C06-6114-4017-8627-B4AE90B0C89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08018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28B4D67-ED9D-4912-BADB-838B9C65078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40968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C5DE8A80-D2C2-4281-A756-88920B6D723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527078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116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DB4581B-8723-4D41-8939-4AA4BA081F22}"/>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885276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A0314557-9025-42A1-A17F-64AB4EBDEC5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59891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016CF09D-BBDB-4E6A-8995-E70576890444}"/>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87916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665FB9EB-6461-4EB0-B388-011C34B9F01E}"/>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661470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0246D23-D927-4092-9957-2BCA824CA325}"/>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607922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3DFF39A-FDD0-4E33-AA58-86BAAF7067D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8819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59F03B01-228C-43CF-9BF2-511135986A82}"/>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39889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7F25BC73-4CC8-4212-BD19-4AD2A5FD4280}"/>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89641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352CDCE-D67C-4DD1-9FB6-00002D0409A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75737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6ABF97D1-1051-4C52-82E8-385ADADC9968}"/>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250062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C4B2D9A4-B575-4BAA-B3BD-9F6E1FEAE72E}"/>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21589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sp>
        <p:nvSpPr>
          <p:cNvPr id="7" name="Rectangle 6"/>
          <p:cNvSpPr>
            <a:spLocks noGrp="1" noChangeArrowheads="1"/>
          </p:cNvSpPr>
          <p:nvPr>
            <p:ph type="dt" sz="half" idx="10"/>
          </p:nvPr>
        </p:nvSpPr>
        <p:spPr>
          <a:xfrm>
            <a:off x="609600" y="6245225"/>
            <a:ext cx="2844800" cy="476250"/>
          </a:xfrm>
          <a:prstGeom prst="rect">
            <a:avLst/>
          </a:prstGeom>
        </p:spPr>
        <p:txBody>
          <a:bodyPr/>
          <a:lstStyle>
            <a:lvl1pPr>
              <a:defRPr smtClean="0">
                <a:ea typeface="新細明體" charset="-120"/>
              </a:defRPr>
            </a:lvl1pPr>
          </a:lstStyle>
          <a:p>
            <a:pPr>
              <a:defRPr/>
            </a:pPr>
            <a:endParaRPr lang="en-US" altLang="zh-TW" dirty="0"/>
          </a:p>
        </p:txBody>
      </p:sp>
      <p:sp>
        <p:nvSpPr>
          <p:cNvPr id="8"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8"/>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A1297BAF-E677-45CB-9475-4CFDE0F857E5}" type="slidenum">
              <a:rPr lang="en-US" altLang="zh-TW" smtClean="0"/>
              <a:pPr/>
              <a:t>‹#›</a:t>
            </a:fld>
            <a:endParaRPr lang="zh-TW" altLang="en-US" dirty="0"/>
          </a:p>
        </p:txBody>
      </p:sp>
      <p:sp>
        <p:nvSpPr>
          <p:cNvPr id="11" name="文字方塊 10">
            <a:extLst>
              <a:ext uri="{FF2B5EF4-FFF2-40B4-BE49-F238E27FC236}">
                <a16:creationId xmlns:a16="http://schemas.microsoft.com/office/drawing/2014/main" id="{20A616B9-6320-4538-8E1B-A29BA732E11C}"/>
              </a:ext>
            </a:extLst>
          </p:cNvPr>
          <p:cNvSpPr txBox="1"/>
          <p:nvPr userDrawn="1"/>
        </p:nvSpPr>
        <p:spPr>
          <a:xfrm>
            <a:off x="191344" y="3717032"/>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99E32F52-33C3-461C-B336-61E0BF74D67A}" type="slidenum">
              <a:rPr lang="en-US" altLang="zh-TW" smtClean="0"/>
              <a:pPr/>
              <a:t>‹#›</a:t>
            </a:fld>
            <a:endParaRPr lang="zh-TW"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686800" y="260351"/>
            <a:ext cx="2895600" cy="5865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0" y="260351"/>
            <a:ext cx="8483600" cy="5865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B75235E7-D0ED-4E10-8B98-E84FA2BBBCE9}" type="slidenum">
              <a:rPr lang="en-US" altLang="zh-TW" smtClean="0"/>
              <a:pPr/>
              <a:t>‹#›</a:t>
            </a:fld>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a:xfrm>
            <a:off x="609600" y="1124745"/>
            <a:ext cx="10972800" cy="500062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6696D582-221A-4A7A-9495-2A3992126361}" type="slidenum">
              <a:rPr lang="en-US" altLang="zh-TW" smtClean="0"/>
              <a:pPr/>
              <a:t>‹#›</a:t>
            </a:fld>
            <a:endParaRPr lang="zh-TW"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C951B5E9-C946-4F22-B681-ACB48077753E}" type="slidenum">
              <a:rPr lang="en-US" altLang="zh-TW" smtClean="0"/>
              <a:pPr/>
              <a:t>‹#›</a:t>
            </a:fld>
            <a:endParaRPr lang="zh-TW"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125538"/>
            <a:ext cx="53848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125538"/>
            <a:ext cx="53848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3FDFFA9C-9757-48D0-AB97-3B4D606A3E47}" type="slidenum">
              <a:rPr lang="en-US" altLang="zh-TW" smtClean="0"/>
              <a:pPr/>
              <a:t>‹#›</a:t>
            </a:fld>
            <a:endParaRPr lang="zh-TW"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7DCD64D3-6625-4CCA-A9E3-D8FC187CD0D9}" type="slidenum">
              <a:rPr lang="en-US" altLang="zh-TW" smtClean="0"/>
              <a:pPr/>
              <a:t>‹#›</a:t>
            </a:fld>
            <a:endParaRPr lang="zh-TW"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5"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A3E93427-5144-4932-A5B0-109E2D6DE417}" type="slidenum">
              <a:rPr lang="en-US" altLang="zh-TW" smtClean="0"/>
              <a:pPr/>
              <a:t>‹#›</a:t>
            </a:fld>
            <a:endParaRPr lang="zh-TW"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smtClean="0">
                <a:ea typeface="新細明體" charset="-120"/>
              </a:defRPr>
            </a:lvl1pPr>
          </a:lstStyle>
          <a:p>
            <a:pPr>
              <a:defRPr/>
            </a:pPr>
            <a:endParaRPr lang="en-US" altLang="zh-TW" dirty="0"/>
          </a:p>
        </p:txBody>
      </p:sp>
      <p:sp>
        <p:nvSpPr>
          <p:cNvPr id="3"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2D638750-B979-4FD8-9265-21A68E55B35D}" type="slidenum">
              <a:rPr lang="en-US" altLang="zh-TW" smtClean="0"/>
              <a:pPr/>
              <a:t>‹#›</a:t>
            </a:fld>
            <a:endParaRPr lang="zh-TW"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586A0F7F-9C52-4983-991A-70C8FE7A9572}" type="slidenum">
              <a:rPr lang="en-US" altLang="zh-TW" smtClean="0"/>
              <a:pPr/>
              <a:t>‹#›</a:t>
            </a:fld>
            <a:endParaRPr lang="zh-TW"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6D024676-07F5-4095-8965-06479221E699}" type="slidenum">
              <a:rPr lang="en-US" altLang="zh-TW" smtClean="0"/>
              <a:pPr/>
              <a:t>‹#›</a:t>
            </a:fld>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FFF55106-C0FD-4169-8180-198B6246E9CE}"/>
              </a:ext>
            </a:extLst>
          </p:cNvPr>
          <p:cNvGrpSpPr/>
          <p:nvPr userDrawn="1"/>
        </p:nvGrpSpPr>
        <p:grpSpPr>
          <a:xfrm>
            <a:off x="0" y="297321"/>
            <a:ext cx="12192000" cy="631371"/>
            <a:chOff x="0" y="76202"/>
            <a:chExt cx="12192000" cy="631371"/>
          </a:xfrm>
        </p:grpSpPr>
        <p:sp>
          <p:nvSpPr>
            <p:cNvPr id="11" name="矩形 10">
              <a:extLst>
                <a:ext uri="{FF2B5EF4-FFF2-40B4-BE49-F238E27FC236}">
                  <a16:creationId xmlns:a16="http://schemas.microsoft.com/office/drawing/2014/main" id="{A0E3B4D2-028B-4FC8-946C-3771134D5BC4}"/>
                </a:ext>
              </a:extLst>
            </p:cNvPr>
            <p:cNvSpPr/>
            <p:nvPr userDrawn="1"/>
          </p:nvSpPr>
          <p:spPr>
            <a:xfrm>
              <a:off x="0" y="76202"/>
              <a:ext cx="12192000" cy="631371"/>
            </a:xfrm>
            <a:prstGeom prst="rect">
              <a:avLst/>
            </a:prstGeom>
            <a:solidFill>
              <a:srgbClr val="EE7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41F936D3-E919-4506-B675-8D230685D9DA}"/>
                </a:ext>
              </a:extLst>
            </p:cNvPr>
            <p:cNvSpPr/>
            <p:nvPr userDrawn="1"/>
          </p:nvSpPr>
          <p:spPr>
            <a:xfrm>
              <a:off x="24667" y="239879"/>
              <a:ext cx="1056839" cy="323165"/>
            </a:xfrm>
            <a:prstGeom prst="rect">
              <a:avLst/>
            </a:prstGeom>
          </p:spPr>
          <p:txBody>
            <a:bodyPr wrap="square">
              <a:spAutoFit/>
            </a:bodyPr>
            <a:lstStyle/>
            <a:p>
              <a:endParaRPr lang="zh-TW" altLang="en-US" sz="1500" b="1" dirty="0">
                <a:solidFill>
                  <a:schemeClr val="bg1"/>
                </a:solidFill>
              </a:endParaRPr>
            </a:p>
          </p:txBody>
        </p:sp>
      </p:grpSp>
      <p:sp>
        <p:nvSpPr>
          <p:cNvPr id="1027" name="Rectangle 2"/>
          <p:cNvSpPr>
            <a:spLocks noGrp="1" noChangeArrowheads="1"/>
          </p:cNvSpPr>
          <p:nvPr>
            <p:ph type="title"/>
          </p:nvPr>
        </p:nvSpPr>
        <p:spPr bwMode="auto">
          <a:xfrm>
            <a:off x="0" y="260351"/>
            <a:ext cx="109728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8" name="Rectangle 3"/>
          <p:cNvSpPr>
            <a:spLocks noGrp="1" noChangeArrowheads="1"/>
          </p:cNvSpPr>
          <p:nvPr>
            <p:ph type="body" idx="1"/>
          </p:nvPr>
        </p:nvSpPr>
        <p:spPr bwMode="auto">
          <a:xfrm>
            <a:off x="609600" y="1125538"/>
            <a:ext cx="109728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56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新細明體" charset="-120"/>
              </a:defRPr>
            </a:lvl1pPr>
          </a:lstStyle>
          <a:p>
            <a:pPr>
              <a:defRPr/>
            </a:pPr>
            <a:endParaRPr lang="en-US" altLang="zh-TW" dirty="0"/>
          </a:p>
        </p:txBody>
      </p:sp>
      <p:sp>
        <p:nvSpPr>
          <p:cNvPr id="2560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lang="zh-TW" altLang="en-US" sz="2200" b="1" u="sng" kern="1200" baseline="0">
                <a:solidFill>
                  <a:schemeClr val="tx1">
                    <a:lumMod val="75000"/>
                    <a:lumOff val="25000"/>
                  </a:schemeClr>
                </a:solidFill>
                <a:latin typeface="Times New Roman" panose="02020603050405020304" pitchFamily="18" charset="0"/>
                <a:ea typeface="標楷體" panose="03000509000000000000" pitchFamily="65" charset="-120"/>
                <a:cs typeface="+mn-cs"/>
              </a:defRPr>
            </a:lvl1pPr>
          </a:lstStyle>
          <a:p>
            <a:pPr>
              <a:defRPr/>
            </a:pPr>
            <a:fld id="{E9467992-FEA1-4D5D-A598-5C6FD2318A87}" type="slidenum">
              <a:rPr lang="en-US" altLang="zh-TW" smtClean="0"/>
              <a:pPr>
                <a:defRPr/>
              </a:pPr>
              <a:t>‹#›</a:t>
            </a:fld>
            <a:endParaRPr lang="en-US" dirty="0"/>
          </a:p>
        </p:txBody>
      </p:sp>
      <p:sp>
        <p:nvSpPr>
          <p:cNvPr id="13" name="文字方塊 12">
            <a:extLst>
              <a:ext uri="{FF2B5EF4-FFF2-40B4-BE49-F238E27FC236}">
                <a16:creationId xmlns:a16="http://schemas.microsoft.com/office/drawing/2014/main" id="{EFD947D4-DF17-4C56-AC93-E2B5D32CDC2F}"/>
              </a:ext>
            </a:extLst>
          </p:cNvPr>
          <p:cNvSpPr txBox="1"/>
          <p:nvPr userDrawn="1"/>
        </p:nvSpPr>
        <p:spPr>
          <a:xfrm>
            <a:off x="11523658" y="260353"/>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聯登</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分發</a:t>
            </a:r>
          </a:p>
        </p:txBody>
      </p:sp>
      <p:pic>
        <p:nvPicPr>
          <p:cNvPr id="14" name="Picture 2" descr="https://caac.jctv.ntut.edu.tw/105generalquery/image/applyLogo.gif">
            <a:extLst>
              <a:ext uri="{FF2B5EF4-FFF2-40B4-BE49-F238E27FC236}">
                <a16:creationId xmlns:a16="http://schemas.microsoft.com/office/drawing/2014/main" id="{5B5EFF53-B5E6-4AFE-9C9A-00BB59D29E13}"/>
              </a:ext>
            </a:extLst>
          </p:cNvPr>
          <p:cNvPicPr>
            <a:picLocks noChangeAspect="1" noChangeArrowheads="1"/>
          </p:cNvPicPr>
          <p:nvPr userDrawn="1"/>
        </p:nvPicPr>
        <p:blipFill>
          <a:blip r:embed="rId13" cstate="print"/>
          <a:srcRect/>
          <a:stretch>
            <a:fillRect/>
          </a:stretch>
        </p:blipFill>
        <p:spPr bwMode="auto">
          <a:xfrm>
            <a:off x="191344" y="6066939"/>
            <a:ext cx="649419" cy="660125"/>
          </a:xfrm>
          <a:prstGeom prst="rect">
            <a:avLst/>
          </a:prstGeom>
          <a:noFill/>
          <a:effectLst>
            <a:outerShdw blurRad="50800" dist="38100" dir="2700000" algn="tl" rotWithShape="0">
              <a:prstClr val="black">
                <a:alpha val="40000"/>
              </a:prstClr>
            </a:outerShdw>
          </a:effectLst>
        </p:spPr>
      </p:pic>
      <p:sp>
        <p:nvSpPr>
          <p:cNvPr id="15" name="文字方塊 14">
            <a:extLst>
              <a:ext uri="{FF2B5EF4-FFF2-40B4-BE49-F238E27FC236}">
                <a16:creationId xmlns:a16="http://schemas.microsoft.com/office/drawing/2014/main" id="{0E9B3A23-8BCB-4B03-BBC7-9693481BED05}"/>
              </a:ext>
            </a:extLst>
          </p:cNvPr>
          <p:cNvSpPr txBox="1"/>
          <p:nvPr userDrawn="1"/>
        </p:nvSpPr>
        <p:spPr>
          <a:xfrm>
            <a:off x="304472" y="40666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6" name="文字方塊 15">
            <a:extLst>
              <a:ext uri="{FF2B5EF4-FFF2-40B4-BE49-F238E27FC236}">
                <a16:creationId xmlns:a16="http://schemas.microsoft.com/office/drawing/2014/main" id="{11C55D25-EA48-4D96-824A-EB1464F942CF}"/>
              </a:ext>
            </a:extLst>
          </p:cNvPr>
          <p:cNvSpPr txBox="1"/>
          <p:nvPr userDrawn="1"/>
        </p:nvSpPr>
        <p:spPr>
          <a:xfrm>
            <a:off x="-22011" y="871449"/>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聯登分發</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p:txStyles>
    <p:title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Arial" charset="0"/>
          <a:ea typeface="新細明體" charset="-120"/>
        </a:defRPr>
      </a:lvl2pPr>
      <a:lvl3pPr algn="l" rtl="0" fontAlgn="base">
        <a:spcBef>
          <a:spcPct val="0"/>
        </a:spcBef>
        <a:spcAft>
          <a:spcPct val="0"/>
        </a:spcAft>
        <a:defRPr kumimoji="1" sz="2800">
          <a:solidFill>
            <a:schemeClr val="tx2"/>
          </a:solidFill>
          <a:latin typeface="Arial" charset="0"/>
          <a:ea typeface="新細明體" charset="-120"/>
        </a:defRPr>
      </a:lvl3pPr>
      <a:lvl4pPr algn="l" rtl="0" fontAlgn="base">
        <a:spcBef>
          <a:spcPct val="0"/>
        </a:spcBef>
        <a:spcAft>
          <a:spcPct val="0"/>
        </a:spcAft>
        <a:defRPr kumimoji="1" sz="2800">
          <a:solidFill>
            <a:schemeClr val="tx2"/>
          </a:solidFill>
          <a:latin typeface="Arial" charset="0"/>
          <a:ea typeface="新細明體" charset="-120"/>
        </a:defRPr>
      </a:lvl4pPr>
      <a:lvl5pPr algn="l" rtl="0" fontAlgn="base">
        <a:spcBef>
          <a:spcPct val="0"/>
        </a:spcBef>
        <a:spcAft>
          <a:spcPct val="0"/>
        </a:spcAft>
        <a:defRPr kumimoji="1" sz="2800">
          <a:solidFill>
            <a:schemeClr val="tx2"/>
          </a:solidFill>
          <a:latin typeface="Arial" charset="0"/>
          <a:ea typeface="新細明體" charset="-120"/>
        </a:defRPr>
      </a:lvl5pPr>
      <a:lvl6pPr marL="457200" algn="l" rtl="0" eaLnBrk="1" fontAlgn="base" hangingPunct="1">
        <a:spcBef>
          <a:spcPct val="0"/>
        </a:spcBef>
        <a:spcAft>
          <a:spcPct val="0"/>
        </a:spcAft>
        <a:defRPr kumimoji="1" sz="2800">
          <a:solidFill>
            <a:schemeClr val="tx2"/>
          </a:solidFill>
          <a:latin typeface="Arial" charset="0"/>
          <a:ea typeface="新細明體" charset="-120"/>
        </a:defRPr>
      </a:lvl6pPr>
      <a:lvl7pPr marL="914400" algn="l" rtl="0" eaLnBrk="1" fontAlgn="base" hangingPunct="1">
        <a:spcBef>
          <a:spcPct val="0"/>
        </a:spcBef>
        <a:spcAft>
          <a:spcPct val="0"/>
        </a:spcAft>
        <a:defRPr kumimoji="1" sz="2800">
          <a:solidFill>
            <a:schemeClr val="tx2"/>
          </a:solidFill>
          <a:latin typeface="Arial" charset="0"/>
          <a:ea typeface="新細明體" charset="-120"/>
        </a:defRPr>
      </a:lvl7pPr>
      <a:lvl8pPr marL="1371600" algn="l" rtl="0" eaLnBrk="1" fontAlgn="base" hangingPunct="1">
        <a:spcBef>
          <a:spcPct val="0"/>
        </a:spcBef>
        <a:spcAft>
          <a:spcPct val="0"/>
        </a:spcAft>
        <a:defRPr kumimoji="1" sz="2800">
          <a:solidFill>
            <a:schemeClr val="tx2"/>
          </a:solidFill>
          <a:latin typeface="Arial" charset="0"/>
          <a:ea typeface="新細明體" charset="-120"/>
        </a:defRPr>
      </a:lvl8pPr>
      <a:lvl9pPr marL="1828800" algn="l" rtl="0" eaLnBrk="1" fontAlgn="base" hangingPunct="1">
        <a:spcBef>
          <a:spcPct val="0"/>
        </a:spcBef>
        <a:spcAft>
          <a:spcPct val="0"/>
        </a:spcAft>
        <a:defRPr kumimoji="1" sz="2800">
          <a:solidFill>
            <a:schemeClr val="tx2"/>
          </a:solidFill>
          <a:latin typeface="Arial" charset="0"/>
          <a:ea typeface="新細明體"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928" y="146090"/>
            <a:ext cx="3294434" cy="658277"/>
          </a:xfrm>
          <a:prstGeom prst="rect">
            <a:avLst/>
          </a:prstGeom>
        </p:spPr>
      </p:pic>
      <p:sp>
        <p:nvSpPr>
          <p:cNvPr id="3" name="投影片編號版面配置區 2">
            <a:extLst>
              <a:ext uri="{FF2B5EF4-FFF2-40B4-BE49-F238E27FC236}">
                <a16:creationId xmlns:a16="http://schemas.microsoft.com/office/drawing/2014/main" id="{51810F4A-62D6-4508-A8E8-F346C454040D}"/>
              </a:ext>
            </a:extLst>
          </p:cNvPr>
          <p:cNvSpPr>
            <a:spLocks noGrp="1"/>
          </p:cNvSpPr>
          <p:nvPr>
            <p:ph type="sldNum" sz="quarter" idx="12"/>
          </p:nvPr>
        </p:nvSpPr>
        <p:spPr>
          <a:xfrm>
            <a:off x="8737600" y="6245225"/>
            <a:ext cx="2844800" cy="476250"/>
          </a:xfrm>
        </p:spPr>
        <p:txBody>
          <a:bodyPr/>
          <a:lstStyle/>
          <a:p>
            <a:fld id="{A1297BAF-E677-45CB-9475-4CFDE0F857E5}" type="slidenum">
              <a:rPr lang="zh-TW" altLang="en-US" smtClean="0"/>
              <a:pPr/>
              <a:t>1</a:t>
            </a:fld>
            <a:endParaRPr lang="en-US" altLang="zh-TW" dirty="0"/>
          </a:p>
        </p:txBody>
      </p:sp>
      <p:pic>
        <p:nvPicPr>
          <p:cNvPr id="12" name="圖片 11">
            <a:extLst>
              <a:ext uri="{FF2B5EF4-FFF2-40B4-BE49-F238E27FC236}">
                <a16:creationId xmlns:a16="http://schemas.microsoft.com/office/drawing/2014/main" id="{C38A6249-3D38-4505-A93C-037A53DB3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2035" y="4158737"/>
            <a:ext cx="1295930" cy="1238534"/>
          </a:xfrm>
          <a:prstGeom prst="rect">
            <a:avLst/>
          </a:prstGeom>
        </p:spPr>
      </p:pic>
      <p:sp>
        <p:nvSpPr>
          <p:cNvPr id="13" name="矩形 12">
            <a:extLst>
              <a:ext uri="{FF2B5EF4-FFF2-40B4-BE49-F238E27FC236}">
                <a16:creationId xmlns:a16="http://schemas.microsoft.com/office/drawing/2014/main" id="{AB08E605-1C46-49EC-A9AB-59B1A7CBC2DE}"/>
              </a:ext>
            </a:extLst>
          </p:cNvPr>
          <p:cNvSpPr/>
          <p:nvPr/>
        </p:nvSpPr>
        <p:spPr>
          <a:xfrm>
            <a:off x="-2855" y="1176658"/>
            <a:ext cx="12192000" cy="2203104"/>
          </a:xfrm>
          <a:prstGeom prst="rect">
            <a:avLst/>
          </a:prstGeom>
          <a:solidFill>
            <a:srgbClr val="FD95AB"/>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rPr>
              <a:t>115</a:t>
            </a:r>
            <a:r>
              <a:rPr lang="zh-TW" altLang="en-US"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rPr>
              <a:t>學年度</a:t>
            </a:r>
            <a:endParaRPr lang="en-US" altLang="zh-TW"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聯合登記分發入學</a:t>
            </a:r>
            <a:r>
              <a:rPr lang="zh-TW" altLang="en-US"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rPr>
              <a:t>招生</a:t>
            </a:r>
            <a:endParaRPr lang="en-US" altLang="zh-TW"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endParaRPr>
          </a:p>
          <a:p>
            <a:pPr algn="ctr">
              <a:lnSpc>
                <a:spcPct val="110000"/>
              </a:lnSpc>
            </a:pPr>
            <a:r>
              <a:rPr lang="zh-TW" altLang="en-US" sz="48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報名系統操作說明會</a:t>
            </a:r>
            <a:endParaRPr lang="en-US" altLang="zh-TW" sz="48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endParaRPr>
          </a:p>
        </p:txBody>
      </p:sp>
      <p:sp>
        <p:nvSpPr>
          <p:cNvPr id="14" name="矩形 13">
            <a:extLst>
              <a:ext uri="{FF2B5EF4-FFF2-40B4-BE49-F238E27FC236}">
                <a16:creationId xmlns:a16="http://schemas.microsoft.com/office/drawing/2014/main" id="{F68CAF27-E45A-4DBA-9A50-A06A6D17C220}"/>
              </a:ext>
            </a:extLst>
          </p:cNvPr>
          <p:cNvSpPr/>
          <p:nvPr/>
        </p:nvSpPr>
        <p:spPr>
          <a:xfrm>
            <a:off x="-2855" y="981871"/>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5" name="矩形 14">
            <a:extLst>
              <a:ext uri="{FF2B5EF4-FFF2-40B4-BE49-F238E27FC236}">
                <a16:creationId xmlns:a16="http://schemas.microsoft.com/office/drawing/2014/main" id="{1A565308-228D-44AB-8F59-6BC10F11D424}"/>
              </a:ext>
            </a:extLst>
          </p:cNvPr>
          <p:cNvSpPr/>
          <p:nvPr/>
        </p:nvSpPr>
        <p:spPr>
          <a:xfrm>
            <a:off x="0" y="3442954"/>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6" name="Rectangle 6">
            <a:extLst>
              <a:ext uri="{FF2B5EF4-FFF2-40B4-BE49-F238E27FC236}">
                <a16:creationId xmlns:a16="http://schemas.microsoft.com/office/drawing/2014/main" id="{BB8D6055-3BCF-47D0-A05F-B5C4BF913505}"/>
              </a:ext>
            </a:extLst>
          </p:cNvPr>
          <p:cNvSpPr txBox="1">
            <a:spLocks noChangeArrowheads="1"/>
          </p:cNvSpPr>
          <p:nvPr/>
        </p:nvSpPr>
        <p:spPr bwMode="auto">
          <a:xfrm>
            <a:off x="3478" y="4513744"/>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115</a:t>
            </a:r>
            <a:r>
              <a:rPr lang="zh-TW" altLang="en-US" sz="2800" b="1" dirty="0">
                <a:solidFill>
                  <a:schemeClr val="tx1">
                    <a:lumMod val="85000"/>
                    <a:lumOff val="15000"/>
                  </a:schemeClr>
                </a:solidFill>
                <a:latin typeface="Times New Roman" panose="02020603050405020304" pitchFamily="18" charset="0"/>
                <a:ea typeface="標楷體" panose="03000509000000000000" pitchFamily="65" charset="-120"/>
              </a:rPr>
              <a:t>年</a:t>
            </a:r>
            <a:r>
              <a:rPr lang="zh-TW" altLang="en-US" sz="33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4</a:t>
            </a:r>
            <a:r>
              <a:rPr lang="zh-TW" altLang="en-US" sz="33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 </a:t>
            </a:r>
            <a:r>
              <a:rPr lang="en-US" altLang="zh-TW" sz="33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 </a:t>
            </a:r>
            <a:r>
              <a:rPr lang="zh-TW" altLang="en-US" sz="2800" b="1" dirty="0">
                <a:solidFill>
                  <a:schemeClr val="tx1">
                    <a:lumMod val="85000"/>
                    <a:lumOff val="15000"/>
                  </a:schemeClr>
                </a:solidFill>
                <a:latin typeface="Times New Roman" panose="02020603050405020304" pitchFamily="18" charset="0"/>
                <a:ea typeface="標楷體" panose="03000509000000000000" pitchFamily="65" charset="-120"/>
              </a:rPr>
              <a:t>月</a:t>
            </a:r>
          </a:p>
        </p:txBody>
      </p:sp>
      <p:pic>
        <p:nvPicPr>
          <p:cNvPr id="17" name="圖片 16">
            <a:extLst>
              <a:ext uri="{FF2B5EF4-FFF2-40B4-BE49-F238E27FC236}">
                <a16:creationId xmlns:a16="http://schemas.microsoft.com/office/drawing/2014/main" id="{D63E5483-CC31-4D43-A056-62EC6DFB9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572" y="5817620"/>
            <a:ext cx="9144000" cy="8070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B80C4DD-3A88-4105-9791-6BE95CD66087}"/>
              </a:ext>
            </a:extLst>
          </p:cNvPr>
          <p:cNvPicPr>
            <a:picLocks noChangeAspect="1"/>
          </p:cNvPicPr>
          <p:nvPr/>
        </p:nvPicPr>
        <p:blipFill>
          <a:blip r:embed="rId3">
            <a:extLst>
              <a:ext uri="{28A0092B-C50C-407E-A947-70E740481C1C}">
                <a14:useLocalDpi xmlns:a14="http://schemas.microsoft.com/office/drawing/2010/main" val="0"/>
              </a:ext>
            </a:extLst>
          </a:blip>
          <a:srcRect l="782" t="2284" r="-782" b="1296"/>
          <a:stretch/>
        </p:blipFill>
        <p:spPr>
          <a:xfrm>
            <a:off x="5807968" y="1009303"/>
            <a:ext cx="4164389" cy="5740747"/>
          </a:xfrm>
          <a:prstGeom prst="rect">
            <a:avLst/>
          </a:prstGeom>
          <a:ln>
            <a:solidFill>
              <a:schemeClr val="tx1"/>
            </a:solidFill>
          </a:ln>
        </p:spPr>
      </p:pic>
      <p:sp>
        <p:nvSpPr>
          <p:cNvPr id="90114" name="標題 1"/>
          <p:cNvSpPr txBox="1">
            <a:spLocks/>
          </p:cNvSpPr>
          <p:nvPr/>
        </p:nvSpPr>
        <p:spPr bwMode="auto">
          <a:xfrm>
            <a:off x="191345" y="332657"/>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三、繳款單列印及繳款帳號查詢系統</a:t>
            </a:r>
            <a:r>
              <a:rPr lang="en-US" altLang="zh-TW" sz="2700" dirty="0">
                <a:solidFill>
                  <a:schemeClr val="tx2"/>
                </a:solidFill>
                <a:latin typeface="標楷體" pitchFamily="65" charset="-120"/>
                <a:ea typeface="標楷體" pitchFamily="65" charset="-120"/>
              </a:rPr>
              <a:t>-</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臺銀繳費單</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)(4)</a:t>
            </a:r>
            <a:endParaRPr lang="zh-TW" altLang="en-US" sz="2600"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9" name="AutoShape 4">
            <a:extLst>
              <a:ext uri="{FF2B5EF4-FFF2-40B4-BE49-F238E27FC236}">
                <a16:creationId xmlns:a16="http://schemas.microsoft.com/office/drawing/2014/main" id="{6036D63D-CB0C-4FC4-ABA9-280FDE2BF2D6}"/>
              </a:ext>
            </a:extLst>
          </p:cNvPr>
          <p:cNvSpPr>
            <a:spLocks noChangeArrowheads="1"/>
          </p:cNvSpPr>
          <p:nvPr/>
        </p:nvSpPr>
        <p:spPr bwMode="auto">
          <a:xfrm>
            <a:off x="1847528" y="1971049"/>
            <a:ext cx="3251790" cy="2160239"/>
          </a:xfrm>
          <a:prstGeom prst="wedgeRoundRectCallout">
            <a:avLst>
              <a:gd name="adj1" fmla="val 67530"/>
              <a:gd name="adj2" fmla="val 21275"/>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若欲至臺灣銀行各分行臨櫃繳款者，點選「下載臺灣銀行繳款單」後，即可產生臺灣銀行繳款單。</a:t>
            </a:r>
          </a:p>
        </p:txBody>
      </p:sp>
      <p:sp>
        <p:nvSpPr>
          <p:cNvPr id="5" name="投影片編號版面配置區 4">
            <a:extLst>
              <a:ext uri="{FF2B5EF4-FFF2-40B4-BE49-F238E27FC236}">
                <a16:creationId xmlns:a16="http://schemas.microsoft.com/office/drawing/2014/main" id="{67F55413-8CB1-468E-8FB3-7881D25C3312}"/>
              </a:ext>
            </a:extLst>
          </p:cNvPr>
          <p:cNvSpPr>
            <a:spLocks noGrp="1"/>
          </p:cNvSpPr>
          <p:nvPr>
            <p:ph type="sldNum" sz="quarter" idx="12"/>
          </p:nvPr>
        </p:nvSpPr>
        <p:spPr/>
        <p:txBody>
          <a:bodyPr/>
          <a:lstStyle/>
          <a:p>
            <a:pPr>
              <a:defRPr/>
            </a:pPr>
            <a:fld id="{6696D582-221A-4A7A-9495-2A3992126361}" type="slidenum">
              <a:rPr lang="zh-TW" altLang="en-US" smtClean="0"/>
              <a:pPr>
                <a:defRPr/>
              </a:pPr>
              <a:t>10</a:t>
            </a:fld>
            <a:endParaRPr lang="en-US" altLang="zh-TW" dirty="0"/>
          </a:p>
        </p:txBody>
      </p:sp>
      <p:sp>
        <p:nvSpPr>
          <p:cNvPr id="2" name="文字方塊 1">
            <a:extLst>
              <a:ext uri="{FF2B5EF4-FFF2-40B4-BE49-F238E27FC236}">
                <a16:creationId xmlns:a16="http://schemas.microsoft.com/office/drawing/2014/main" id="{5FF53235-B7DA-B76B-8B0E-7183D33F1513}"/>
              </a:ext>
            </a:extLst>
          </p:cNvPr>
          <p:cNvSpPr txBox="1"/>
          <p:nvPr/>
        </p:nvSpPr>
        <p:spPr>
          <a:xfrm rot="19875518">
            <a:off x="6224846" y="2987261"/>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spTree>
    <p:extLst>
      <p:ext uri="{BB962C8B-B14F-4D97-AF65-F5344CB8AC3E}">
        <p14:creationId xmlns:p14="http://schemas.microsoft.com/office/powerpoint/2010/main" val="719300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191345" y="332656"/>
            <a:ext cx="10035654"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三、繳款單列印及繳款帳號查詢系統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其他繳費資訊</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)(5)</a:t>
            </a:r>
            <a:endParaRPr lang="zh-TW" altLang="en-US" sz="2400"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p:cNvSpPr>
            <a:spLocks noChangeArrowheads="1"/>
          </p:cNvSpPr>
          <p:nvPr/>
        </p:nvSpPr>
        <p:spPr bwMode="auto">
          <a:xfrm>
            <a:off x="1631505" y="1412776"/>
            <a:ext cx="3096344" cy="2152150"/>
          </a:xfrm>
          <a:prstGeom prst="wedgeRoundRectCallout">
            <a:avLst>
              <a:gd name="adj1" fmla="val 63365"/>
              <a:gd name="adj2" fmla="val 18704"/>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考生亦可下載其他金融機構繳款資訊，至</a:t>
            </a:r>
            <a:r>
              <a:rPr lang="zh-TW" altLang="en-US" sz="2400" b="1">
                <a:solidFill>
                  <a:srgbClr val="0000FF"/>
                </a:solidFill>
                <a:latin typeface="標楷體" pitchFamily="65" charset="-120"/>
                <a:ea typeface="標楷體" pitchFamily="65" charset="-120"/>
              </a:rPr>
              <a:t>其他金融機構</a:t>
            </a:r>
            <a:r>
              <a:rPr lang="en-US" altLang="zh-TW" sz="2400" b="1" dirty="0">
                <a:solidFill>
                  <a:srgbClr val="0000FF"/>
                </a:solidFill>
                <a:latin typeface="標楷體" pitchFamily="65" charset="-120"/>
                <a:ea typeface="標楷體" pitchFamily="65" charset="-120"/>
              </a:rPr>
              <a:t>(</a:t>
            </a:r>
            <a:r>
              <a:rPr lang="zh-TW" altLang="en-US" sz="2400" b="1">
                <a:solidFill>
                  <a:srgbClr val="0000FF"/>
                </a:solidFill>
                <a:latin typeface="標楷體" pitchFamily="65" charset="-120"/>
                <a:ea typeface="標楷體" pitchFamily="65" charset="-120"/>
              </a:rPr>
              <a:t>含郵局</a:t>
            </a:r>
            <a:r>
              <a:rPr lang="en-US" altLang="zh-TW" sz="2400" b="1" dirty="0">
                <a:solidFill>
                  <a:srgbClr val="0000FF"/>
                </a:solidFill>
                <a:latin typeface="標楷體" pitchFamily="65" charset="-120"/>
                <a:ea typeface="標楷體" pitchFamily="65" charset="-120"/>
              </a:rPr>
              <a:t>)</a:t>
            </a:r>
            <a:r>
              <a:rPr lang="zh-TW" altLang="en-US" sz="2400" b="1">
                <a:solidFill>
                  <a:srgbClr val="0000FF"/>
                </a:solidFill>
                <a:latin typeface="標楷體" pitchFamily="65" charset="-120"/>
                <a:ea typeface="標楷體" pitchFamily="65" charset="-120"/>
              </a:rPr>
              <a:t>或使用</a:t>
            </a:r>
            <a:r>
              <a:rPr lang="en-US" altLang="zh-TW" sz="2400" b="1" dirty="0">
                <a:solidFill>
                  <a:srgbClr val="0000FF"/>
                </a:solidFill>
                <a:latin typeface="標楷體" pitchFamily="65" charset="-120"/>
                <a:ea typeface="標楷體" pitchFamily="65" charset="-120"/>
              </a:rPr>
              <a:t>ATM</a:t>
            </a:r>
            <a:r>
              <a:rPr lang="zh-TW" altLang="en-US" sz="2400" b="1" dirty="0">
                <a:solidFill>
                  <a:srgbClr val="0000FF"/>
                </a:solidFill>
                <a:latin typeface="標楷體" pitchFamily="65" charset="-120"/>
                <a:ea typeface="標楷體" pitchFamily="65" charset="-120"/>
              </a:rPr>
              <a:t>轉帳進行繳費。</a:t>
            </a:r>
          </a:p>
        </p:txBody>
      </p:sp>
      <p:sp>
        <p:nvSpPr>
          <p:cNvPr id="3" name="投影片編號版面配置區 2">
            <a:extLst>
              <a:ext uri="{FF2B5EF4-FFF2-40B4-BE49-F238E27FC236}">
                <a16:creationId xmlns:a16="http://schemas.microsoft.com/office/drawing/2014/main" id="{EF9F2012-B6C5-410D-9718-ED9F12D4406C}"/>
              </a:ext>
            </a:extLst>
          </p:cNvPr>
          <p:cNvSpPr>
            <a:spLocks noGrp="1"/>
          </p:cNvSpPr>
          <p:nvPr>
            <p:ph type="sldNum" sz="quarter" idx="12"/>
          </p:nvPr>
        </p:nvSpPr>
        <p:spPr/>
        <p:txBody>
          <a:bodyPr/>
          <a:lstStyle/>
          <a:p>
            <a:pPr>
              <a:defRPr/>
            </a:pPr>
            <a:fld id="{6696D582-221A-4A7A-9495-2A3992126361}" type="slidenum">
              <a:rPr lang="zh-TW" altLang="en-US" smtClean="0"/>
              <a:pPr>
                <a:defRPr/>
              </a:pPr>
              <a:t>11</a:t>
            </a:fld>
            <a:endParaRPr lang="en-US" altLang="zh-TW" dirty="0"/>
          </a:p>
        </p:txBody>
      </p:sp>
      <p:grpSp>
        <p:nvGrpSpPr>
          <p:cNvPr id="2" name="群組 1">
            <a:extLst>
              <a:ext uri="{FF2B5EF4-FFF2-40B4-BE49-F238E27FC236}">
                <a16:creationId xmlns:a16="http://schemas.microsoft.com/office/drawing/2014/main" id="{7D452621-D554-4EF5-839D-87ED8A95B36D}"/>
              </a:ext>
            </a:extLst>
          </p:cNvPr>
          <p:cNvGrpSpPr/>
          <p:nvPr/>
        </p:nvGrpSpPr>
        <p:grpSpPr>
          <a:xfrm>
            <a:off x="5195083" y="1172320"/>
            <a:ext cx="5750911" cy="5544616"/>
            <a:chOff x="5243977" y="1327168"/>
            <a:chExt cx="5035537" cy="4929277"/>
          </a:xfrm>
        </p:grpSpPr>
        <p:pic>
          <p:nvPicPr>
            <p:cNvPr id="5" name="圖片 4">
              <a:extLst>
                <a:ext uri="{FF2B5EF4-FFF2-40B4-BE49-F238E27FC236}">
                  <a16:creationId xmlns:a16="http://schemas.microsoft.com/office/drawing/2014/main" id="{DE075E61-62B3-4225-81C0-56A1755A4B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3977" y="1327168"/>
              <a:ext cx="5035537" cy="4929277"/>
            </a:xfrm>
            <a:prstGeom prst="rect">
              <a:avLst/>
            </a:prstGeom>
            <a:ln>
              <a:solidFill>
                <a:schemeClr val="tx1"/>
              </a:solidFill>
            </a:ln>
          </p:spPr>
        </p:pic>
        <p:sp>
          <p:nvSpPr>
            <p:cNvPr id="9" name="文字方塊 8">
              <a:extLst>
                <a:ext uri="{FF2B5EF4-FFF2-40B4-BE49-F238E27FC236}">
                  <a16:creationId xmlns:a16="http://schemas.microsoft.com/office/drawing/2014/main" id="{6C5C0342-DA00-45BD-B3E4-EF047BD735CF}"/>
                </a:ext>
              </a:extLst>
            </p:cNvPr>
            <p:cNvSpPr txBox="1"/>
            <p:nvPr/>
          </p:nvSpPr>
          <p:spPr>
            <a:xfrm rot="19875518">
              <a:off x="6224842" y="2934377"/>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Tree>
    <p:extLst>
      <p:ext uri="{BB962C8B-B14F-4D97-AF65-F5344CB8AC3E}">
        <p14:creationId xmlns:p14="http://schemas.microsoft.com/office/powerpoint/2010/main" val="996629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46E3B10-2157-481E-A4CE-27B0277F35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11624" y="2575551"/>
            <a:ext cx="6624736" cy="4145924"/>
          </a:xfrm>
          <a:prstGeom prst="rect">
            <a:avLst/>
          </a:prstGeom>
          <a:ln>
            <a:solidFill>
              <a:schemeClr val="bg2"/>
            </a:solidFill>
          </a:ln>
        </p:spPr>
      </p:pic>
      <p:sp>
        <p:nvSpPr>
          <p:cNvPr id="90114" name="標題 1"/>
          <p:cNvSpPr txBox="1">
            <a:spLocks/>
          </p:cNvSpPr>
          <p:nvPr/>
        </p:nvSpPr>
        <p:spPr bwMode="auto">
          <a:xfrm>
            <a:off x="263352" y="328506"/>
            <a:ext cx="10168243"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四、繳費狀態查詢系統</a:t>
            </a:r>
            <a:r>
              <a:rPr lang="en-US" altLang="zh-TW" sz="2700" dirty="0">
                <a:solidFill>
                  <a:schemeClr val="tx2"/>
                </a:solidFill>
                <a:latin typeface="標楷體" pitchFamily="65" charset="-120"/>
                <a:ea typeface="標楷體" pitchFamily="65" charset="-120"/>
              </a:rPr>
              <a:t>-</a:t>
            </a:r>
            <a:r>
              <a:rPr lang="zh-TW" altLang="en-US" sz="2400" b="1" dirty="0">
                <a:effectLst>
                  <a:outerShdw blurRad="38100" dist="38100" dir="2700000" algn="tl">
                    <a:srgbClr val="000000">
                      <a:alpha val="43137"/>
                    </a:srgbClr>
                  </a:outerShdw>
                </a:effectLst>
                <a:latin typeface="標楷體" pitchFamily="65" charset="-120"/>
                <a:ea typeface="標楷體" pitchFamily="65" charset="-120"/>
              </a:rPr>
              <a:t>登入系統</a:t>
            </a: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(1)</a:t>
            </a:r>
            <a:endParaRPr lang="zh-TW" altLang="en-US" sz="2400" b="1"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文字方塊 4"/>
          <p:cNvSpPr txBox="1">
            <a:spLocks noChangeArrowheads="1"/>
          </p:cNvSpPr>
          <p:nvPr/>
        </p:nvSpPr>
        <p:spPr bwMode="auto">
          <a:xfrm>
            <a:off x="1283225" y="1002840"/>
            <a:ext cx="10299175" cy="1569660"/>
          </a:xfrm>
          <a:prstGeom prst="rect">
            <a:avLst/>
          </a:prstGeom>
          <a:noFill/>
          <a:ln w="9525">
            <a:noFill/>
            <a:miter lim="800000"/>
            <a:headEnd/>
            <a:tailEnd/>
          </a:ln>
        </p:spPr>
        <p:txBody>
          <a:bodyPr wrap="square">
            <a:spAutoFit/>
          </a:bodyPr>
          <a:lstStyle/>
          <a:p>
            <a:pPr marL="285750" lvl="1" indent="-285750" algn="just">
              <a:spcBef>
                <a:spcPts val="600"/>
              </a:spcBef>
              <a:buFont typeface="Wingdings" panose="05000000000000000000" pitchFamily="2" charset="2"/>
              <a:buChar char="Ø"/>
            </a:pPr>
            <a:r>
              <a:rPr lang="zh-TW" altLang="en-US" sz="2400" b="1" dirty="0">
                <a:latin typeface="Times New Roman" pitchFamily="18" charset="0"/>
                <a:ea typeface="標楷體" pitchFamily="65" charset="-120"/>
              </a:rPr>
              <a:t>注意事項</a:t>
            </a:r>
            <a:r>
              <a:rPr lang="en-US" altLang="zh-TW" sz="2400" b="1" dirty="0">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參加集體或個別繳費考生</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包含免繳費之低收入戶考生</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，均務必於繳費規定期限內上網查詢繳費狀態</a:t>
            </a:r>
            <a:r>
              <a:rPr lang="zh-TW" altLang="en-US" sz="2400" b="1" dirty="0">
                <a:latin typeface="Times New Roman" pitchFamily="18" charset="0"/>
                <a:ea typeface="標楷體" pitchFamily="65" charset="-120"/>
              </a:rPr>
              <a:t>。如獲系統回應「繳費成功」者，即表示已完成繳費，及參加本招生之登記分發，如達最低登記標準者，即具有上網選填登記志願資格。</a:t>
            </a:r>
          </a:p>
        </p:txBody>
      </p:sp>
      <p:sp>
        <p:nvSpPr>
          <p:cNvPr id="9" name="AutoShape 4">
            <a:extLst>
              <a:ext uri="{FF2B5EF4-FFF2-40B4-BE49-F238E27FC236}">
                <a16:creationId xmlns:a16="http://schemas.microsoft.com/office/drawing/2014/main" id="{CA059255-D993-44AF-8856-5A30DAF5CF1A}"/>
              </a:ext>
            </a:extLst>
          </p:cNvPr>
          <p:cNvSpPr>
            <a:spLocks noChangeArrowheads="1"/>
          </p:cNvSpPr>
          <p:nvPr/>
        </p:nvSpPr>
        <p:spPr bwMode="auto">
          <a:xfrm>
            <a:off x="8371148" y="3809626"/>
            <a:ext cx="2088232" cy="476250"/>
          </a:xfrm>
          <a:prstGeom prst="wedgeRoundRectCallout">
            <a:avLst>
              <a:gd name="adj1" fmla="val -71400"/>
              <a:gd name="adj2" fmla="val 36405"/>
              <a:gd name="adj3" fmla="val 16667"/>
            </a:avLst>
          </a:prstGeom>
          <a:solidFill>
            <a:srgbClr val="FFFEA8"/>
          </a:solidFill>
          <a:ln w="19050" algn="ctr">
            <a:solidFill>
              <a:schemeClr val="tx1"/>
            </a:solidFill>
            <a:miter lim="800000"/>
            <a:headEnd/>
            <a:tailEnd/>
          </a:ln>
        </p:spPr>
        <p:txBody>
          <a:bodyPr anchor="ctr"/>
          <a:lstStyle/>
          <a:p>
            <a:pPr algn="just"/>
            <a:r>
              <a:rPr lang="zh-TW" altLang="en-US" sz="2400" b="1" dirty="0">
                <a:solidFill>
                  <a:srgbClr val="0000FF"/>
                </a:solidFill>
                <a:latin typeface="標楷體" pitchFamily="65" charset="-120"/>
                <a:ea typeface="標楷體" pitchFamily="65" charset="-120"/>
              </a:rPr>
              <a:t>考生輸入資料</a:t>
            </a:r>
            <a:endParaRPr lang="zh-TW" altLang="zh-TW" sz="2400" b="1" dirty="0">
              <a:solidFill>
                <a:srgbClr val="0000FF"/>
              </a:solidFill>
              <a:latin typeface="標楷體" pitchFamily="65" charset="-120"/>
              <a:ea typeface="標楷體" pitchFamily="65" charset="-120"/>
            </a:endParaRPr>
          </a:p>
        </p:txBody>
      </p:sp>
      <p:sp>
        <p:nvSpPr>
          <p:cNvPr id="5" name="投影片編號版面配置區 4">
            <a:extLst>
              <a:ext uri="{FF2B5EF4-FFF2-40B4-BE49-F238E27FC236}">
                <a16:creationId xmlns:a16="http://schemas.microsoft.com/office/drawing/2014/main" id="{6D747EF6-CD6C-4ECE-9CEC-ECF11146284D}"/>
              </a:ext>
            </a:extLst>
          </p:cNvPr>
          <p:cNvSpPr>
            <a:spLocks noGrp="1"/>
          </p:cNvSpPr>
          <p:nvPr>
            <p:ph type="sldNum" sz="quarter" idx="12"/>
          </p:nvPr>
        </p:nvSpPr>
        <p:spPr/>
        <p:txBody>
          <a:bodyPr/>
          <a:lstStyle/>
          <a:p>
            <a:pPr>
              <a:defRPr/>
            </a:pPr>
            <a:fld id="{6696D582-221A-4A7A-9495-2A3992126361}" type="slidenum">
              <a:rPr lang="zh-TW" altLang="en-US" smtClean="0"/>
              <a:pPr>
                <a:defRPr/>
              </a:pPr>
              <a:t>12</a:t>
            </a:fld>
            <a:endParaRPr lang="en-US" altLang="zh-TW" dirty="0"/>
          </a:p>
        </p:txBody>
      </p:sp>
    </p:spTree>
    <p:extLst>
      <p:ext uri="{BB962C8B-B14F-4D97-AF65-F5344CB8AC3E}">
        <p14:creationId xmlns:p14="http://schemas.microsoft.com/office/powerpoint/2010/main" val="2307382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2" y="363486"/>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四、繳費狀態查詢系統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首次登入或未完成繳費畫面</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(2)</a:t>
            </a:r>
            <a:endParaRPr lang="zh-TW" altLang="en-US" sz="2400"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674CC1E2-A919-4CB8-A3A7-A43874131AC7}"/>
              </a:ext>
            </a:extLst>
          </p:cNvPr>
          <p:cNvSpPr>
            <a:spLocks noGrp="1"/>
          </p:cNvSpPr>
          <p:nvPr>
            <p:ph type="sldNum" sz="quarter" idx="12"/>
          </p:nvPr>
        </p:nvSpPr>
        <p:spPr/>
        <p:txBody>
          <a:bodyPr/>
          <a:lstStyle/>
          <a:p>
            <a:pPr>
              <a:defRPr/>
            </a:pPr>
            <a:fld id="{6696D582-221A-4A7A-9495-2A3992126361}" type="slidenum">
              <a:rPr lang="zh-TW" altLang="en-US" smtClean="0"/>
              <a:pPr>
                <a:defRPr/>
              </a:pPr>
              <a:t>13</a:t>
            </a:fld>
            <a:endParaRPr lang="en-US" altLang="zh-TW" dirty="0"/>
          </a:p>
        </p:txBody>
      </p:sp>
      <p:grpSp>
        <p:nvGrpSpPr>
          <p:cNvPr id="8" name="群組 7">
            <a:extLst>
              <a:ext uri="{FF2B5EF4-FFF2-40B4-BE49-F238E27FC236}">
                <a16:creationId xmlns:a16="http://schemas.microsoft.com/office/drawing/2014/main" id="{EBA3BBF0-84AB-FF0E-87B9-06C5D0562114}"/>
              </a:ext>
            </a:extLst>
          </p:cNvPr>
          <p:cNvGrpSpPr/>
          <p:nvPr/>
        </p:nvGrpSpPr>
        <p:grpSpPr>
          <a:xfrm>
            <a:off x="1127448" y="1042122"/>
            <a:ext cx="10657184" cy="5627238"/>
            <a:chOff x="2354662" y="1037781"/>
            <a:chExt cx="10657184" cy="5627238"/>
          </a:xfrm>
        </p:grpSpPr>
        <p:pic>
          <p:nvPicPr>
            <p:cNvPr id="3" name="圖片 2">
              <a:extLst>
                <a:ext uri="{FF2B5EF4-FFF2-40B4-BE49-F238E27FC236}">
                  <a16:creationId xmlns:a16="http://schemas.microsoft.com/office/drawing/2014/main" id="{F08CBD3B-66C7-48AE-B680-9306E137B9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54662" y="1037781"/>
              <a:ext cx="7690275" cy="5627238"/>
            </a:xfrm>
            <a:prstGeom prst="rect">
              <a:avLst/>
            </a:prstGeom>
            <a:ln>
              <a:solidFill>
                <a:schemeClr val="bg2"/>
              </a:solidFill>
            </a:ln>
          </p:spPr>
        </p:pic>
        <p:sp>
          <p:nvSpPr>
            <p:cNvPr id="2" name="矩形 1">
              <a:extLst>
                <a:ext uri="{FF2B5EF4-FFF2-40B4-BE49-F238E27FC236}">
                  <a16:creationId xmlns:a16="http://schemas.microsoft.com/office/drawing/2014/main" id="{E3120FD4-443B-617F-C0C1-4A230EF2EB57}"/>
                </a:ext>
              </a:extLst>
            </p:cNvPr>
            <p:cNvSpPr/>
            <p:nvPr/>
          </p:nvSpPr>
          <p:spPr>
            <a:xfrm>
              <a:off x="2558083" y="2113806"/>
              <a:ext cx="7056784" cy="12961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22B8F732-18C4-0558-C532-507B4308CB20}"/>
                </a:ext>
              </a:extLst>
            </p:cNvPr>
            <p:cNvSpPr/>
            <p:nvPr/>
          </p:nvSpPr>
          <p:spPr>
            <a:xfrm>
              <a:off x="6133218" y="3841998"/>
              <a:ext cx="682861" cy="144016"/>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0678B86-F9FE-3BD6-7304-E9AABC0BEDEE}"/>
                </a:ext>
              </a:extLst>
            </p:cNvPr>
            <p:cNvSpPr/>
            <p:nvPr/>
          </p:nvSpPr>
          <p:spPr>
            <a:xfrm>
              <a:off x="8233544" y="3841998"/>
              <a:ext cx="682860" cy="144016"/>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AutoShape 4">
              <a:extLst>
                <a:ext uri="{FF2B5EF4-FFF2-40B4-BE49-F238E27FC236}">
                  <a16:creationId xmlns:a16="http://schemas.microsoft.com/office/drawing/2014/main" id="{9E36E610-F391-444C-92A3-C302D08E2D1A}"/>
                </a:ext>
              </a:extLst>
            </p:cNvPr>
            <p:cNvSpPr>
              <a:spLocks noChangeArrowheads="1"/>
            </p:cNvSpPr>
            <p:nvPr/>
          </p:nvSpPr>
          <p:spPr bwMode="auto">
            <a:xfrm>
              <a:off x="5595022" y="3784699"/>
              <a:ext cx="7416824" cy="2156235"/>
            </a:xfrm>
            <a:prstGeom prst="wedgeRoundRectCallout">
              <a:avLst>
                <a:gd name="adj1" fmla="val -21298"/>
                <a:gd name="adj2" fmla="val -62810"/>
                <a:gd name="adj3" fmla="val 16667"/>
              </a:avLst>
            </a:prstGeom>
            <a:solidFill>
              <a:srgbClr val="FFFEA8"/>
            </a:solidFill>
            <a:ln w="19050" algn="ctr">
              <a:solidFill>
                <a:schemeClr val="tx1"/>
              </a:solidFill>
              <a:miter lim="800000"/>
              <a:headEnd/>
              <a:tailEnd/>
            </a:ln>
          </p:spPr>
          <p:txBody>
            <a:bodyPr/>
            <a:lstStyle/>
            <a:p>
              <a:pPr marL="219075" indent="-219075" algn="just">
                <a:spcAft>
                  <a:spcPts val="600"/>
                </a:spcAft>
              </a:pP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1.</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繳費完成</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小時後，請重新登入系統，若系統仍顯示尚未繳費狀態，表示繳費尚未成功，請考生持繳款收執聯（收據）到原繳款金融單位洽詢，或檢視</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ATM</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交易明細表確認轉帳是否成功。</a:t>
              </a:r>
              <a:endPar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marL="219075" indent="-219075" algn="just">
                <a:spcAft>
                  <a:spcPts val="600"/>
                </a:spcAft>
              </a:pP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便利商店繳費約須</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個工作天</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不含例假日</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，才能入帳。</a:t>
              </a:r>
              <a:endParaRPr lang="zh-TW" altLang="zh-TW" sz="2200" b="1"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grpSp>
    </p:spTree>
    <p:extLst>
      <p:ext uri="{BB962C8B-B14F-4D97-AF65-F5344CB8AC3E}">
        <p14:creationId xmlns:p14="http://schemas.microsoft.com/office/powerpoint/2010/main" val="231730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2" y="304453"/>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四、繳費狀態查詢系統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繳費成功畫面</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(3)</a:t>
            </a:r>
          </a:p>
          <a:p>
            <a:pPr eaLnBrk="0" hangingPunct="0"/>
            <a:endParaRPr lang="zh-TW" altLang="en-US" sz="2400"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7103A4E6-A762-4BE5-8E1C-3ADB5882C593}"/>
              </a:ext>
            </a:extLst>
          </p:cNvPr>
          <p:cNvSpPr>
            <a:spLocks noGrp="1"/>
          </p:cNvSpPr>
          <p:nvPr>
            <p:ph type="sldNum" sz="quarter" idx="12"/>
          </p:nvPr>
        </p:nvSpPr>
        <p:spPr/>
        <p:txBody>
          <a:bodyPr/>
          <a:lstStyle/>
          <a:p>
            <a:pPr>
              <a:defRPr/>
            </a:pPr>
            <a:fld id="{6696D582-221A-4A7A-9495-2A3992126361}" type="slidenum">
              <a:rPr lang="zh-TW" altLang="en-US" smtClean="0"/>
              <a:pPr>
                <a:defRPr/>
              </a:pPr>
              <a:t>14</a:t>
            </a:fld>
            <a:endParaRPr lang="en-US" altLang="zh-TW" dirty="0"/>
          </a:p>
        </p:txBody>
      </p:sp>
      <p:grpSp>
        <p:nvGrpSpPr>
          <p:cNvPr id="5" name="群組 4">
            <a:extLst>
              <a:ext uri="{FF2B5EF4-FFF2-40B4-BE49-F238E27FC236}">
                <a16:creationId xmlns:a16="http://schemas.microsoft.com/office/drawing/2014/main" id="{B2C59D71-E91C-46A7-2A74-E6680DF24EAE}"/>
              </a:ext>
            </a:extLst>
          </p:cNvPr>
          <p:cNvGrpSpPr/>
          <p:nvPr/>
        </p:nvGrpSpPr>
        <p:grpSpPr>
          <a:xfrm>
            <a:off x="1271464" y="1008119"/>
            <a:ext cx="10321577" cy="5557607"/>
            <a:chOff x="1703512" y="1022630"/>
            <a:chExt cx="10321577" cy="5557607"/>
          </a:xfrm>
        </p:grpSpPr>
        <p:grpSp>
          <p:nvGrpSpPr>
            <p:cNvPr id="10" name="群組 9">
              <a:extLst>
                <a:ext uri="{FF2B5EF4-FFF2-40B4-BE49-F238E27FC236}">
                  <a16:creationId xmlns:a16="http://schemas.microsoft.com/office/drawing/2014/main" id="{7E733030-F2F8-9535-B6E1-05FAB893D496}"/>
                </a:ext>
              </a:extLst>
            </p:cNvPr>
            <p:cNvGrpSpPr/>
            <p:nvPr/>
          </p:nvGrpSpPr>
          <p:grpSpPr>
            <a:xfrm>
              <a:off x="1703512" y="1022630"/>
              <a:ext cx="10321577" cy="5557607"/>
              <a:chOff x="1631505" y="995940"/>
              <a:chExt cx="10321577" cy="5557607"/>
            </a:xfrm>
          </p:grpSpPr>
          <p:pic>
            <p:nvPicPr>
              <p:cNvPr id="3" name="圖片 2">
                <a:extLst>
                  <a:ext uri="{FF2B5EF4-FFF2-40B4-BE49-F238E27FC236}">
                    <a16:creationId xmlns:a16="http://schemas.microsoft.com/office/drawing/2014/main" id="{AC164A3B-AA22-42BD-972B-57E5177C5F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2182" y="995940"/>
                <a:ext cx="8247811" cy="5557607"/>
              </a:xfrm>
              <a:prstGeom prst="rect">
                <a:avLst/>
              </a:prstGeom>
              <a:ln>
                <a:noFill/>
              </a:ln>
            </p:spPr>
          </p:pic>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a:extLst>
                  <a:ext uri="{FF2B5EF4-FFF2-40B4-BE49-F238E27FC236}">
                    <a16:creationId xmlns:a16="http://schemas.microsoft.com/office/drawing/2014/main" id="{C494A2EB-1914-4222-AED9-8307753DDDB9}"/>
                  </a:ext>
                </a:extLst>
              </p:cNvPr>
              <p:cNvSpPr>
                <a:spLocks noChangeArrowheads="1"/>
              </p:cNvSpPr>
              <p:nvPr/>
            </p:nvSpPr>
            <p:spPr bwMode="auto">
              <a:xfrm>
                <a:off x="7272562" y="3650160"/>
                <a:ext cx="4680520" cy="2017209"/>
              </a:xfrm>
              <a:prstGeom prst="wedgeRoundRectCallout">
                <a:avLst>
                  <a:gd name="adj1" fmla="val -25816"/>
                  <a:gd name="adj2" fmla="val -72537"/>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登入系統後，如考生繳費成功，系統會於繳費狀態欄位顯示繳費成功之訊息。考生可選擇儲存或直接列印「繳費完成確認單」，確認單請妥善保存以便備查。</a:t>
                </a:r>
                <a:endParaRPr lang="zh-TW" altLang="zh-TW" sz="2400" b="1" dirty="0">
                  <a:solidFill>
                    <a:srgbClr val="0000FF"/>
                  </a:solidFill>
                  <a:latin typeface="標楷體" pitchFamily="65" charset="-120"/>
                  <a:ea typeface="標楷體" pitchFamily="65" charset="-120"/>
                </a:endParaRPr>
              </a:p>
              <a:p>
                <a:endParaRPr lang="zh-TW" altLang="zh-TW" sz="2400" b="1" dirty="0">
                  <a:solidFill>
                    <a:srgbClr val="0000FF"/>
                  </a:solidFill>
                  <a:latin typeface="標楷體" pitchFamily="65" charset="-120"/>
                  <a:ea typeface="標楷體" pitchFamily="65" charset="-120"/>
                </a:endParaRPr>
              </a:p>
            </p:txBody>
          </p:sp>
        </p:grpSp>
        <p:sp>
          <p:nvSpPr>
            <p:cNvPr id="2" name="矩形 1">
              <a:extLst>
                <a:ext uri="{FF2B5EF4-FFF2-40B4-BE49-F238E27FC236}">
                  <a16:creationId xmlns:a16="http://schemas.microsoft.com/office/drawing/2014/main" id="{3944AA59-6C4F-AF54-257E-2CBD8EF7CF35}"/>
                </a:ext>
              </a:extLst>
            </p:cNvPr>
            <p:cNvSpPr/>
            <p:nvPr/>
          </p:nvSpPr>
          <p:spPr>
            <a:xfrm>
              <a:off x="2063552" y="2223914"/>
              <a:ext cx="7920880" cy="8729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55029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3" y="332657"/>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四、繳費狀態查詢系統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繳費完成確認單</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)(4)</a:t>
            </a:r>
            <a:endParaRPr lang="zh-TW" altLang="en-US" sz="2400"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8248DCC2-1AA2-4388-93A9-A78AADD18284}"/>
              </a:ext>
            </a:extLst>
          </p:cNvPr>
          <p:cNvSpPr>
            <a:spLocks noGrp="1"/>
          </p:cNvSpPr>
          <p:nvPr>
            <p:ph type="sldNum" sz="quarter" idx="12"/>
          </p:nvPr>
        </p:nvSpPr>
        <p:spPr/>
        <p:txBody>
          <a:bodyPr/>
          <a:lstStyle/>
          <a:p>
            <a:pPr>
              <a:defRPr/>
            </a:pPr>
            <a:fld id="{6696D582-221A-4A7A-9495-2A3992126361}" type="slidenum">
              <a:rPr lang="zh-TW" altLang="en-US" smtClean="0"/>
              <a:pPr>
                <a:defRPr/>
              </a:pPr>
              <a:t>15</a:t>
            </a:fld>
            <a:endParaRPr lang="en-US" altLang="zh-TW" dirty="0"/>
          </a:p>
        </p:txBody>
      </p:sp>
      <p:grpSp>
        <p:nvGrpSpPr>
          <p:cNvPr id="8" name="群組 7">
            <a:extLst>
              <a:ext uri="{FF2B5EF4-FFF2-40B4-BE49-F238E27FC236}">
                <a16:creationId xmlns:a16="http://schemas.microsoft.com/office/drawing/2014/main" id="{167C1485-A9DB-4A39-87DF-F6F34A7B94B4}"/>
              </a:ext>
            </a:extLst>
          </p:cNvPr>
          <p:cNvGrpSpPr/>
          <p:nvPr/>
        </p:nvGrpSpPr>
        <p:grpSpPr>
          <a:xfrm>
            <a:off x="3971764" y="1074687"/>
            <a:ext cx="4248472" cy="5646788"/>
            <a:chOff x="4046514" y="1140914"/>
            <a:chExt cx="4098971" cy="5448081"/>
          </a:xfrm>
        </p:grpSpPr>
        <p:pic>
          <p:nvPicPr>
            <p:cNvPr id="6" name="圖片 5">
              <a:extLst>
                <a:ext uri="{FF2B5EF4-FFF2-40B4-BE49-F238E27FC236}">
                  <a16:creationId xmlns:a16="http://schemas.microsoft.com/office/drawing/2014/main" id="{3B1CD7F5-EAE8-4297-979F-63AE5A33A1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6514" y="1140914"/>
              <a:ext cx="4098971" cy="5448081"/>
            </a:xfrm>
            <a:prstGeom prst="rect">
              <a:avLst/>
            </a:prstGeom>
            <a:ln>
              <a:solidFill>
                <a:schemeClr val="tx1"/>
              </a:solidFill>
            </a:ln>
          </p:spPr>
        </p:pic>
        <p:sp>
          <p:nvSpPr>
            <p:cNvPr id="7" name="文字方塊 6">
              <a:extLst>
                <a:ext uri="{FF2B5EF4-FFF2-40B4-BE49-F238E27FC236}">
                  <a16:creationId xmlns:a16="http://schemas.microsoft.com/office/drawing/2014/main" id="{2D374244-4C5F-4D98-ADAE-E56B5A7321B6}"/>
                </a:ext>
              </a:extLst>
            </p:cNvPr>
            <p:cNvSpPr txBox="1"/>
            <p:nvPr/>
          </p:nvSpPr>
          <p:spPr>
            <a:xfrm rot="19875518">
              <a:off x="4559096" y="2934377"/>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Tree>
    <p:extLst>
      <p:ext uri="{BB962C8B-B14F-4D97-AF65-F5344CB8AC3E}">
        <p14:creationId xmlns:p14="http://schemas.microsoft.com/office/powerpoint/2010/main" val="278530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6B29741-01FA-474A-B1A6-92CA61665330}"/>
              </a:ext>
            </a:extLst>
          </p:cNvPr>
          <p:cNvPicPr>
            <a:picLocks noChangeAspect="1"/>
          </p:cNvPicPr>
          <p:nvPr/>
        </p:nvPicPr>
        <p:blipFill>
          <a:blip r:embed="rId3">
            <a:extLst>
              <a:ext uri="{28A0092B-C50C-407E-A947-70E740481C1C}">
                <a14:useLocalDpi xmlns:a14="http://schemas.microsoft.com/office/drawing/2010/main" val="0"/>
              </a:ext>
            </a:extLst>
          </a:blip>
          <a:srcRect l="2137"/>
          <a:stretch/>
        </p:blipFill>
        <p:spPr>
          <a:xfrm>
            <a:off x="1451066" y="1104851"/>
            <a:ext cx="8940561" cy="5616624"/>
          </a:xfrm>
          <a:prstGeom prst="rect">
            <a:avLst/>
          </a:prstGeom>
          <a:ln>
            <a:solidFill>
              <a:schemeClr val="bg2"/>
            </a:solidFill>
          </a:ln>
        </p:spPr>
      </p:pic>
      <p:sp>
        <p:nvSpPr>
          <p:cNvPr id="90114" name="標題 1"/>
          <p:cNvSpPr txBox="1">
            <a:spLocks/>
          </p:cNvSpPr>
          <p:nvPr/>
        </p:nvSpPr>
        <p:spPr bwMode="auto">
          <a:xfrm>
            <a:off x="263352" y="332656"/>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四、繳費狀態查詢系統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低收考生登入畫面</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(5)</a:t>
            </a:r>
            <a:endParaRPr lang="zh-TW" altLang="en-US" sz="2400" dirty="0">
              <a:effectLst>
                <a:outerShdw blurRad="38100" dist="38100" dir="2700000" algn="tl">
                  <a:srgbClr val="000000">
                    <a:alpha val="43137"/>
                  </a:srgbClr>
                </a:outerShdw>
              </a:effectLst>
            </a:endParaRPr>
          </a:p>
        </p:txBody>
      </p:sp>
      <p:sp>
        <p:nvSpPr>
          <p:cNvPr id="5" name="投影片編號版面配置區 4">
            <a:extLst>
              <a:ext uri="{FF2B5EF4-FFF2-40B4-BE49-F238E27FC236}">
                <a16:creationId xmlns:a16="http://schemas.microsoft.com/office/drawing/2014/main" id="{34196B5F-B3AD-49D2-8B59-ED04E23AF833}"/>
              </a:ext>
            </a:extLst>
          </p:cNvPr>
          <p:cNvSpPr>
            <a:spLocks noGrp="1"/>
          </p:cNvSpPr>
          <p:nvPr>
            <p:ph type="sldNum" sz="quarter" idx="12"/>
          </p:nvPr>
        </p:nvSpPr>
        <p:spPr/>
        <p:txBody>
          <a:bodyPr/>
          <a:lstStyle/>
          <a:p>
            <a:pPr>
              <a:defRPr/>
            </a:pPr>
            <a:fld id="{6696D582-221A-4A7A-9495-2A3992126361}" type="slidenum">
              <a:rPr lang="zh-TW" altLang="en-US" smtClean="0"/>
              <a:pPr>
                <a:defRPr/>
              </a:pPr>
              <a:t>16</a:t>
            </a:fld>
            <a:endParaRPr lang="en-US" altLang="zh-TW" dirty="0"/>
          </a:p>
        </p:txBody>
      </p:sp>
      <p:sp>
        <p:nvSpPr>
          <p:cNvPr id="8" name="AutoShape 4">
            <a:extLst>
              <a:ext uri="{FF2B5EF4-FFF2-40B4-BE49-F238E27FC236}">
                <a16:creationId xmlns:a16="http://schemas.microsoft.com/office/drawing/2014/main" id="{A401963B-0734-48F5-B13A-F0E09C25A4E3}"/>
              </a:ext>
            </a:extLst>
          </p:cNvPr>
          <p:cNvSpPr>
            <a:spLocks noChangeArrowheads="1"/>
          </p:cNvSpPr>
          <p:nvPr/>
        </p:nvSpPr>
        <p:spPr bwMode="auto">
          <a:xfrm>
            <a:off x="7176120" y="4149080"/>
            <a:ext cx="4248472" cy="1395958"/>
          </a:xfrm>
          <a:prstGeom prst="wedgeRoundRectCallout">
            <a:avLst>
              <a:gd name="adj1" fmla="val -26751"/>
              <a:gd name="adj2" fmla="val -122299"/>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若為低收入戶考生，登入系統後即顯示繳費成功之訊息，考生無須繳交登記費。</a:t>
            </a:r>
            <a:endParaRPr lang="zh-TW" altLang="zh-TW" sz="2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4533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93F80A0-668D-4136-A8BE-8546E5BCCC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3471" y="1052736"/>
            <a:ext cx="8879881" cy="5668739"/>
          </a:xfrm>
          <a:prstGeom prst="rect">
            <a:avLst/>
          </a:prstGeom>
          <a:ln>
            <a:solidFill>
              <a:schemeClr val="bg2"/>
            </a:solidFill>
          </a:ln>
        </p:spPr>
      </p:pic>
      <p:sp>
        <p:nvSpPr>
          <p:cNvPr id="90114" name="標題 1"/>
          <p:cNvSpPr txBox="1">
            <a:spLocks/>
          </p:cNvSpPr>
          <p:nvPr/>
        </p:nvSpPr>
        <p:spPr bwMode="auto">
          <a:xfrm>
            <a:off x="263353" y="342277"/>
            <a:ext cx="10215166"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五、個人總成績查詢系統</a:t>
            </a:r>
            <a:r>
              <a:rPr lang="en-US" altLang="zh-TW" sz="2700" dirty="0">
                <a:solidFill>
                  <a:schemeClr val="tx2"/>
                </a:solidFill>
                <a:latin typeface="標楷體" pitchFamily="65" charset="-120"/>
                <a:ea typeface="標楷體" pitchFamily="65" charset="-120"/>
              </a:rPr>
              <a:t>-</a:t>
            </a:r>
            <a:r>
              <a:rPr lang="zh-TW" altLang="en-US" sz="2400" b="1" dirty="0">
                <a:effectLst>
                  <a:outerShdw blurRad="38100" dist="38100" dir="2700000" algn="tl">
                    <a:srgbClr val="000000">
                      <a:alpha val="43137"/>
                    </a:srgbClr>
                  </a:outerShdw>
                </a:effectLst>
                <a:latin typeface="標楷體" pitchFamily="65" charset="-120"/>
                <a:ea typeface="標楷體" pitchFamily="65" charset="-120"/>
              </a:rPr>
              <a:t>登入系統</a:t>
            </a: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(1)</a:t>
            </a:r>
            <a:endParaRPr lang="zh-TW" altLang="en-US" sz="2400" b="1" dirty="0">
              <a:effectLst>
                <a:outerShdw blurRad="38100" dist="38100" dir="2700000" algn="tl">
                  <a:srgbClr val="000000">
                    <a:alpha val="43137"/>
                  </a:srgbClr>
                </a:outerShdw>
              </a:effectLst>
            </a:endParaRPr>
          </a:p>
        </p:txBody>
      </p:sp>
      <p:sp>
        <p:nvSpPr>
          <p:cNvPr id="8" name="AutoShape 4">
            <a:extLst>
              <a:ext uri="{FF2B5EF4-FFF2-40B4-BE49-F238E27FC236}">
                <a16:creationId xmlns:a16="http://schemas.microsoft.com/office/drawing/2014/main" id="{B080C0F7-FA7A-47DC-89AC-84C10C9C2E04}"/>
              </a:ext>
            </a:extLst>
          </p:cNvPr>
          <p:cNvSpPr>
            <a:spLocks noChangeArrowheads="1"/>
          </p:cNvSpPr>
          <p:nvPr/>
        </p:nvSpPr>
        <p:spPr bwMode="auto">
          <a:xfrm>
            <a:off x="9095880" y="2818717"/>
            <a:ext cx="2254944" cy="503237"/>
          </a:xfrm>
          <a:prstGeom prst="wedgeRoundRectCallout">
            <a:avLst>
              <a:gd name="adj1" fmla="val -97886"/>
              <a:gd name="adj2" fmla="val -31564"/>
              <a:gd name="adj3" fmla="val 16667"/>
            </a:avLst>
          </a:prstGeom>
          <a:solidFill>
            <a:srgbClr val="FFFEA8"/>
          </a:solidFill>
          <a:ln w="19050" algn="ctr">
            <a:solidFill>
              <a:schemeClr val="tx1"/>
            </a:solidFill>
            <a:miter lim="800000"/>
            <a:headEnd/>
            <a:tailEnd/>
          </a:ln>
        </p:spPr>
        <p:txBody>
          <a:bodyPr anchor="ctr"/>
          <a:lstStyle/>
          <a:p>
            <a:r>
              <a:rPr lang="zh-TW" altLang="en-US" sz="2400" b="1" dirty="0">
                <a:solidFill>
                  <a:srgbClr val="0000FF"/>
                </a:solidFill>
                <a:latin typeface="標楷體" pitchFamily="65" charset="-120"/>
                <a:ea typeface="標楷體" pitchFamily="65" charset="-120"/>
              </a:rPr>
              <a:t>考生輸入資料</a:t>
            </a:r>
            <a:endParaRPr lang="zh-TW" altLang="zh-TW" sz="24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D290F725-3784-4FB1-856C-9D2403C58F31}"/>
              </a:ext>
            </a:extLst>
          </p:cNvPr>
          <p:cNvSpPr>
            <a:spLocks noGrp="1"/>
          </p:cNvSpPr>
          <p:nvPr>
            <p:ph type="sldNum" sz="quarter" idx="12"/>
          </p:nvPr>
        </p:nvSpPr>
        <p:spPr/>
        <p:txBody>
          <a:bodyPr/>
          <a:lstStyle/>
          <a:p>
            <a:pPr>
              <a:defRPr/>
            </a:pPr>
            <a:fld id="{6696D582-221A-4A7A-9495-2A3992126361}" type="slidenum">
              <a:rPr lang="zh-TW" altLang="en-US" smtClean="0"/>
              <a:pPr>
                <a:defRPr/>
              </a:pPr>
              <a:t>17</a:t>
            </a:fld>
            <a:endParaRPr lang="en-US" altLang="zh-TW" dirty="0"/>
          </a:p>
        </p:txBody>
      </p:sp>
    </p:spTree>
    <p:extLst>
      <p:ext uri="{BB962C8B-B14F-4D97-AF65-F5344CB8AC3E}">
        <p14:creationId xmlns:p14="http://schemas.microsoft.com/office/powerpoint/2010/main" val="3244534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5FE7686-0F79-408F-8D44-F75C6FBDC89F}"/>
              </a:ext>
            </a:extLst>
          </p:cNvPr>
          <p:cNvPicPr>
            <a:picLocks noChangeAspect="1"/>
          </p:cNvPicPr>
          <p:nvPr/>
        </p:nvPicPr>
        <p:blipFill>
          <a:blip r:embed="rId3">
            <a:extLst>
              <a:ext uri="{28A0092B-C50C-407E-A947-70E740481C1C}">
                <a14:useLocalDpi xmlns:a14="http://schemas.microsoft.com/office/drawing/2010/main" val="0"/>
              </a:ext>
            </a:extLst>
          </a:blip>
          <a:srcRect t="614" b="614"/>
          <a:stretch/>
        </p:blipFill>
        <p:spPr>
          <a:xfrm>
            <a:off x="3291950" y="983022"/>
            <a:ext cx="6820375" cy="5827353"/>
          </a:xfrm>
          <a:prstGeom prst="rect">
            <a:avLst/>
          </a:prstGeom>
          <a:ln>
            <a:solidFill>
              <a:schemeClr val="bg2"/>
            </a:solidFill>
          </a:ln>
        </p:spPr>
      </p:pic>
      <p:sp>
        <p:nvSpPr>
          <p:cNvPr id="90114" name="標題 1"/>
          <p:cNvSpPr txBox="1">
            <a:spLocks/>
          </p:cNvSpPr>
          <p:nvPr/>
        </p:nvSpPr>
        <p:spPr bwMode="auto">
          <a:xfrm>
            <a:off x="251923" y="339552"/>
            <a:ext cx="770485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五、個人總成績查詢系統</a:t>
            </a:r>
            <a:r>
              <a:rPr lang="en-US" altLang="zh-TW" sz="2700" dirty="0">
                <a:solidFill>
                  <a:schemeClr val="tx2"/>
                </a:solidFill>
                <a:latin typeface="標楷體" pitchFamily="65" charset="-120"/>
                <a:ea typeface="標楷體" pitchFamily="65" charset="-120"/>
              </a:rPr>
              <a:t>-</a:t>
            </a:r>
            <a:r>
              <a:rPr lang="zh-TW" altLang="en-US" sz="2400" b="1" dirty="0">
                <a:effectLst>
                  <a:outerShdw blurRad="38100" dist="38100" dir="2700000" algn="tl">
                    <a:srgbClr val="000000">
                      <a:alpha val="43137"/>
                    </a:srgbClr>
                  </a:outerShdw>
                </a:effectLst>
                <a:latin typeface="標楷體" pitchFamily="65" charset="-120"/>
                <a:ea typeface="標楷體" pitchFamily="65" charset="-120"/>
              </a:rPr>
              <a:t>查詢畫面</a:t>
            </a: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(2)</a:t>
            </a:r>
            <a:endParaRPr lang="zh-TW" altLang="en-US" sz="2400" b="1"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6" name="AutoShape 4">
            <a:extLst>
              <a:ext uri="{FF2B5EF4-FFF2-40B4-BE49-F238E27FC236}">
                <a16:creationId xmlns:a16="http://schemas.microsoft.com/office/drawing/2014/main" id="{B854895D-CF8F-473A-B62D-7A02A7588694}"/>
              </a:ext>
            </a:extLst>
          </p:cNvPr>
          <p:cNvSpPr>
            <a:spLocks noChangeArrowheads="1"/>
          </p:cNvSpPr>
          <p:nvPr/>
        </p:nvSpPr>
        <p:spPr bwMode="auto">
          <a:xfrm>
            <a:off x="913555" y="3021453"/>
            <a:ext cx="2232248" cy="2182328"/>
          </a:xfrm>
          <a:prstGeom prst="wedgeRoundRectCallout">
            <a:avLst>
              <a:gd name="adj1" fmla="val 62659"/>
              <a:gd name="adj2" fmla="val -28333"/>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請選擇權重組合，系統即會帶出該組合各科目成績採計權重。</a:t>
            </a:r>
            <a:endParaRPr lang="zh-TW" altLang="zh-TW" sz="2400" b="1" dirty="0">
              <a:solidFill>
                <a:srgbClr val="0000FF"/>
              </a:solidFill>
              <a:latin typeface="標楷體" pitchFamily="65" charset="-120"/>
              <a:ea typeface="標楷體" pitchFamily="65" charset="-120"/>
            </a:endParaRPr>
          </a:p>
        </p:txBody>
      </p:sp>
      <p:sp>
        <p:nvSpPr>
          <p:cNvPr id="33" name="AutoShape 4">
            <a:extLst>
              <a:ext uri="{FF2B5EF4-FFF2-40B4-BE49-F238E27FC236}">
                <a16:creationId xmlns:a16="http://schemas.microsoft.com/office/drawing/2014/main" id="{D9BABF99-D892-46A7-BDEC-B9F0F16786C4}"/>
              </a:ext>
            </a:extLst>
          </p:cNvPr>
          <p:cNvSpPr>
            <a:spLocks noChangeArrowheads="1"/>
          </p:cNvSpPr>
          <p:nvPr/>
        </p:nvSpPr>
        <p:spPr bwMode="auto">
          <a:xfrm>
            <a:off x="7541742" y="5134498"/>
            <a:ext cx="1618356" cy="987972"/>
          </a:xfrm>
          <a:prstGeom prst="wedgeRoundRectCallout">
            <a:avLst>
              <a:gd name="adj1" fmla="val -24662"/>
              <a:gd name="adj2" fmla="val -122822"/>
              <a:gd name="adj3" fmla="val 16667"/>
            </a:avLst>
          </a:prstGeom>
          <a:solidFill>
            <a:srgbClr val="FFFEA8"/>
          </a:solidFill>
          <a:ln w="19050" algn="ctr">
            <a:solidFill>
              <a:schemeClr val="tx1"/>
            </a:solidFill>
            <a:miter lim="800000"/>
            <a:headEnd/>
            <a:tailEnd/>
          </a:ln>
        </p:spPr>
        <p:txBody>
          <a:bodyPr/>
          <a:lstStyle/>
          <a:p>
            <a:endParaRPr lang="zh-TW" altLang="zh-TW" sz="14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3D480730-98AB-4B8A-87E8-21F7D37FF930}"/>
              </a:ext>
            </a:extLst>
          </p:cNvPr>
          <p:cNvSpPr>
            <a:spLocks noGrp="1"/>
          </p:cNvSpPr>
          <p:nvPr>
            <p:ph type="sldNum" sz="quarter" idx="12"/>
          </p:nvPr>
        </p:nvSpPr>
        <p:spPr/>
        <p:txBody>
          <a:bodyPr/>
          <a:lstStyle/>
          <a:p>
            <a:pPr>
              <a:defRPr/>
            </a:pPr>
            <a:fld id="{6696D582-221A-4A7A-9495-2A3992126361}" type="slidenum">
              <a:rPr lang="zh-TW" altLang="en-US" smtClean="0"/>
              <a:pPr>
                <a:defRPr/>
              </a:pPr>
              <a:t>18</a:t>
            </a:fld>
            <a:endParaRPr lang="en-US" altLang="zh-TW" dirty="0"/>
          </a:p>
        </p:txBody>
      </p:sp>
      <p:pic>
        <p:nvPicPr>
          <p:cNvPr id="9" name="圖片 8">
            <a:extLst>
              <a:ext uri="{FF2B5EF4-FFF2-40B4-BE49-F238E27FC236}">
                <a16:creationId xmlns:a16="http://schemas.microsoft.com/office/drawing/2014/main" id="{8A2280D6-3E8E-44BE-AC3E-0051B0513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2" y="4460569"/>
            <a:ext cx="632480" cy="632480"/>
          </a:xfrm>
          <a:prstGeom prst="rect">
            <a:avLst/>
          </a:prstGeom>
        </p:spPr>
      </p:pic>
      <p:pic>
        <p:nvPicPr>
          <p:cNvPr id="7" name="圖片 6">
            <a:extLst>
              <a:ext uri="{FF2B5EF4-FFF2-40B4-BE49-F238E27FC236}">
                <a16:creationId xmlns:a16="http://schemas.microsoft.com/office/drawing/2014/main" id="{E5636F95-D11A-47B8-B2B6-A04A588CE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440" y="2317593"/>
            <a:ext cx="658507" cy="658507"/>
          </a:xfrm>
          <a:prstGeom prst="rect">
            <a:avLst/>
          </a:prstGeom>
        </p:spPr>
      </p:pic>
      <p:sp>
        <p:nvSpPr>
          <p:cNvPr id="6" name="矩形 5">
            <a:extLst>
              <a:ext uri="{FF2B5EF4-FFF2-40B4-BE49-F238E27FC236}">
                <a16:creationId xmlns:a16="http://schemas.microsoft.com/office/drawing/2014/main" id="{79BD2086-2181-4041-BA7B-2C2B62435F34}"/>
              </a:ext>
            </a:extLst>
          </p:cNvPr>
          <p:cNvSpPr/>
          <p:nvPr/>
        </p:nvSpPr>
        <p:spPr>
          <a:xfrm>
            <a:off x="9351218" y="2449463"/>
            <a:ext cx="432048" cy="521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AutoShape 4">
            <a:extLst>
              <a:ext uri="{FF2B5EF4-FFF2-40B4-BE49-F238E27FC236}">
                <a16:creationId xmlns:a16="http://schemas.microsoft.com/office/drawing/2014/main" id="{3DCB0310-C675-4280-B7DF-AC699495BB96}"/>
              </a:ext>
            </a:extLst>
          </p:cNvPr>
          <p:cNvSpPr>
            <a:spLocks noChangeArrowheads="1"/>
          </p:cNvSpPr>
          <p:nvPr/>
        </p:nvSpPr>
        <p:spPr bwMode="auto">
          <a:xfrm>
            <a:off x="4828497" y="5090718"/>
            <a:ext cx="6256565" cy="1405748"/>
          </a:xfrm>
          <a:prstGeom prst="wedgeRoundRectCallout">
            <a:avLst>
              <a:gd name="adj1" fmla="val 25219"/>
              <a:gd name="adj2" fmla="val -192910"/>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系統並依該權重組合計算出加權後合計總成績；及提供採計該權重組合之所有校系科</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組</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、學程及志願代碼</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含實際招生名額</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a:t>
            </a:r>
            <a:endParaRPr lang="zh-TW" altLang="zh-TW" sz="2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47562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4DD7990B-6834-4D7E-8A3E-9BFE70C94218}"/>
              </a:ext>
            </a:extLst>
          </p:cNvPr>
          <p:cNvPicPr>
            <a:picLocks noChangeAspect="1"/>
          </p:cNvPicPr>
          <p:nvPr/>
        </p:nvPicPr>
        <p:blipFill>
          <a:blip r:embed="rId3">
            <a:extLst>
              <a:ext uri="{28A0092B-C50C-407E-A947-70E740481C1C}">
                <a14:useLocalDpi xmlns:a14="http://schemas.microsoft.com/office/drawing/2010/main" val="0"/>
              </a:ext>
            </a:extLst>
          </a:blip>
          <a:srcRect l="384" t="24404" r="-384" b="-5828"/>
          <a:stretch/>
        </p:blipFill>
        <p:spPr>
          <a:xfrm>
            <a:off x="1005644" y="1968500"/>
            <a:ext cx="6515477" cy="4618814"/>
          </a:xfrm>
          <a:prstGeom prst="rect">
            <a:avLst/>
          </a:prstGeom>
          <a:ln>
            <a:solidFill>
              <a:schemeClr val="bg2"/>
            </a:solidFill>
          </a:ln>
        </p:spPr>
      </p:pic>
      <p:sp>
        <p:nvSpPr>
          <p:cNvPr id="90114" name="標題 1"/>
          <p:cNvSpPr txBox="1">
            <a:spLocks/>
          </p:cNvSpPr>
          <p:nvPr/>
        </p:nvSpPr>
        <p:spPr bwMode="auto">
          <a:xfrm>
            <a:off x="263352" y="349437"/>
            <a:ext cx="4248472" cy="64633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五、個人總成績查詢系統</a:t>
            </a:r>
            <a:r>
              <a:rPr lang="en-US" altLang="zh-TW" sz="2700" dirty="0">
                <a:solidFill>
                  <a:schemeClr val="tx2"/>
                </a:solidFill>
                <a:latin typeface="標楷體" pitchFamily="65" charset="-120"/>
                <a:ea typeface="標楷體" pitchFamily="65" charset="-120"/>
              </a:rPr>
              <a:t>-</a:t>
            </a:r>
            <a:endParaRPr lang="zh-TW" altLang="en-US" sz="2000" dirty="0">
              <a:solidFill>
                <a:srgbClr val="FF0000"/>
              </a:solidFill>
              <a:latin typeface="標楷體" pitchFamily="65" charset="-120"/>
              <a:ea typeface="標楷體" pitchFamily="65" charset="-120"/>
            </a:endParaRPr>
          </a:p>
          <a:p>
            <a:pPr eaLnBrk="0" hangingPunct="0"/>
            <a:endParaRPr lang="zh-TW" altLang="en-US" sz="2400" dirty="0">
              <a:solidFill>
                <a:srgbClr val="FF0000"/>
              </a:solidFill>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AutoShape 4">
            <a:extLst>
              <a:ext uri="{FF2B5EF4-FFF2-40B4-BE49-F238E27FC236}">
                <a16:creationId xmlns:a16="http://schemas.microsoft.com/office/drawing/2014/main" id="{75DF5410-7FAF-4968-9FD9-AB71689A2056}"/>
              </a:ext>
            </a:extLst>
          </p:cNvPr>
          <p:cNvSpPr>
            <a:spLocks noChangeArrowheads="1"/>
          </p:cNvSpPr>
          <p:nvPr/>
        </p:nvSpPr>
        <p:spPr bwMode="auto">
          <a:xfrm>
            <a:off x="1085498" y="978753"/>
            <a:ext cx="1656184" cy="928012"/>
          </a:xfrm>
          <a:prstGeom prst="wedgeRoundRectCallout">
            <a:avLst>
              <a:gd name="adj1" fmla="val -19750"/>
              <a:gd name="adj2" fmla="val 130096"/>
              <a:gd name="adj3" fmla="val 16667"/>
            </a:avLst>
          </a:prstGeom>
          <a:solidFill>
            <a:srgbClr val="FFFF99"/>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點選下載</a:t>
            </a:r>
            <a:r>
              <a:rPr lang="en-US" altLang="zh-TW" sz="2400" b="1" dirty="0">
                <a:solidFill>
                  <a:srgbClr val="0000FF"/>
                </a:solidFill>
                <a:latin typeface="標楷體" pitchFamily="65" charset="-120"/>
                <a:ea typeface="標楷體" pitchFamily="65" charset="-120"/>
              </a:rPr>
              <a:t>(</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2400" b="1" dirty="0">
                <a:solidFill>
                  <a:srgbClr val="0000FF"/>
                </a:solidFill>
                <a:latin typeface="標楷體" pitchFamily="65" charset="-120"/>
                <a:ea typeface="標楷體" pitchFamily="65" charset="-120"/>
              </a:rPr>
              <a:t>檔</a:t>
            </a:r>
            <a:r>
              <a:rPr lang="en-US" altLang="zh-TW" sz="2400" b="1" dirty="0">
                <a:solidFill>
                  <a:srgbClr val="0000FF"/>
                </a:solidFill>
                <a:latin typeface="標楷體" pitchFamily="65" charset="-120"/>
                <a:ea typeface="標楷體" pitchFamily="65" charset="-120"/>
              </a:rPr>
              <a:t>)</a:t>
            </a:r>
            <a:endParaRPr lang="zh-TW" altLang="en-US" sz="2400" b="1" dirty="0">
              <a:solidFill>
                <a:srgbClr val="0000FF"/>
              </a:solidFill>
              <a:latin typeface="標楷體" pitchFamily="65" charset="-120"/>
              <a:ea typeface="標楷體" pitchFamily="65" charset="-120"/>
            </a:endParaRPr>
          </a:p>
        </p:txBody>
      </p:sp>
      <p:sp>
        <p:nvSpPr>
          <p:cNvPr id="13" name="向右箭號 11">
            <a:extLst>
              <a:ext uri="{FF2B5EF4-FFF2-40B4-BE49-F238E27FC236}">
                <a16:creationId xmlns:a16="http://schemas.microsoft.com/office/drawing/2014/main" id="{EACCCD31-8736-4C3D-9223-1F35C5241EB5}"/>
              </a:ext>
            </a:extLst>
          </p:cNvPr>
          <p:cNvSpPr/>
          <p:nvPr/>
        </p:nvSpPr>
        <p:spPr>
          <a:xfrm>
            <a:off x="2855640" y="1491852"/>
            <a:ext cx="4315289" cy="3227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5" name="投影片編號版面配置區 4">
            <a:extLst>
              <a:ext uri="{FF2B5EF4-FFF2-40B4-BE49-F238E27FC236}">
                <a16:creationId xmlns:a16="http://schemas.microsoft.com/office/drawing/2014/main" id="{FD014EA4-A840-4265-9DD6-F9B49206946F}"/>
              </a:ext>
            </a:extLst>
          </p:cNvPr>
          <p:cNvSpPr>
            <a:spLocks noGrp="1"/>
          </p:cNvSpPr>
          <p:nvPr>
            <p:ph type="sldNum" sz="quarter" idx="12"/>
          </p:nvPr>
        </p:nvSpPr>
        <p:spPr/>
        <p:txBody>
          <a:bodyPr/>
          <a:lstStyle/>
          <a:p>
            <a:pPr>
              <a:defRPr/>
            </a:pPr>
            <a:fld id="{6696D582-221A-4A7A-9495-2A3992126361}" type="slidenum">
              <a:rPr lang="zh-TW" altLang="en-US" smtClean="0"/>
              <a:pPr>
                <a:defRPr/>
              </a:pPr>
              <a:t>19</a:t>
            </a:fld>
            <a:endParaRPr lang="en-US" altLang="zh-TW" dirty="0"/>
          </a:p>
        </p:txBody>
      </p:sp>
      <p:sp>
        <p:nvSpPr>
          <p:cNvPr id="10" name="文字方塊 9">
            <a:extLst>
              <a:ext uri="{FF2B5EF4-FFF2-40B4-BE49-F238E27FC236}">
                <a16:creationId xmlns:a16="http://schemas.microsoft.com/office/drawing/2014/main" id="{622B2C97-627B-4FC5-96DA-354A90694B5D}"/>
              </a:ext>
            </a:extLst>
          </p:cNvPr>
          <p:cNvSpPr txBox="1"/>
          <p:nvPr/>
        </p:nvSpPr>
        <p:spPr>
          <a:xfrm>
            <a:off x="4288685" y="281699"/>
            <a:ext cx="3679523" cy="646331"/>
          </a:xfrm>
          <a:prstGeom prst="rect">
            <a:avLst/>
          </a:prstGeom>
          <a:noFill/>
        </p:spPr>
        <p:txBody>
          <a:bodyPr wrap="square">
            <a:spAutoFit/>
          </a:bodyPr>
          <a:lstStyle/>
          <a:p>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各招生群</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類</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別權重組合代碼對應統測各科目採計權重一覽表下載</a:t>
            </a:r>
            <a:endParaRPr lang="zh-TW" altLang="en-US" b="1" dirty="0">
              <a:effectLst>
                <a:outerShdw blurRad="38100" dist="38100" dir="2700000" algn="tl">
                  <a:srgbClr val="000000">
                    <a:alpha val="43137"/>
                  </a:srgbClr>
                </a:outerShdw>
              </a:effectLst>
            </a:endParaRPr>
          </a:p>
        </p:txBody>
      </p:sp>
      <p:pic>
        <p:nvPicPr>
          <p:cNvPr id="3" name="圖片 2">
            <a:extLst>
              <a:ext uri="{FF2B5EF4-FFF2-40B4-BE49-F238E27FC236}">
                <a16:creationId xmlns:a16="http://schemas.microsoft.com/office/drawing/2014/main" id="{2F2137AF-4D28-4DE0-8856-F0D3DBB38743}"/>
              </a:ext>
            </a:extLst>
          </p:cNvPr>
          <p:cNvPicPr>
            <a:picLocks noChangeAspect="1"/>
          </p:cNvPicPr>
          <p:nvPr/>
        </p:nvPicPr>
        <p:blipFill>
          <a:blip r:embed="rId4">
            <a:extLst>
              <a:ext uri="{28A0092B-C50C-407E-A947-70E740481C1C}">
                <a14:useLocalDpi xmlns:a14="http://schemas.microsoft.com/office/drawing/2010/main" val="0"/>
              </a:ext>
            </a:extLst>
          </a:blip>
          <a:srcRect b="1285"/>
          <a:stretch/>
        </p:blipFill>
        <p:spPr>
          <a:xfrm>
            <a:off x="7292903" y="1007890"/>
            <a:ext cx="4172657" cy="5322258"/>
          </a:xfrm>
          <a:prstGeom prst="rect">
            <a:avLst/>
          </a:prstGeom>
          <a:ln>
            <a:solidFill>
              <a:schemeClr val="tx1"/>
            </a:solidFill>
          </a:ln>
        </p:spPr>
      </p:pic>
      <p:sp>
        <p:nvSpPr>
          <p:cNvPr id="2" name="文字方塊 1">
            <a:extLst>
              <a:ext uri="{FF2B5EF4-FFF2-40B4-BE49-F238E27FC236}">
                <a16:creationId xmlns:a16="http://schemas.microsoft.com/office/drawing/2014/main" id="{3EF83015-99C3-21B5-4EC8-C42C6072CA32}"/>
              </a:ext>
            </a:extLst>
          </p:cNvPr>
          <p:cNvSpPr txBox="1"/>
          <p:nvPr/>
        </p:nvSpPr>
        <p:spPr>
          <a:xfrm rot="19875518">
            <a:off x="7922480" y="2905127"/>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sp>
        <p:nvSpPr>
          <p:cNvPr id="6" name="文字方塊 5">
            <a:extLst>
              <a:ext uri="{FF2B5EF4-FFF2-40B4-BE49-F238E27FC236}">
                <a16:creationId xmlns:a16="http://schemas.microsoft.com/office/drawing/2014/main" id="{F0F97A77-931D-7E45-4684-E33CDBF80934}"/>
              </a:ext>
            </a:extLst>
          </p:cNvPr>
          <p:cNvSpPr txBox="1"/>
          <p:nvPr/>
        </p:nvSpPr>
        <p:spPr>
          <a:xfrm>
            <a:off x="8400256" y="390272"/>
            <a:ext cx="520475" cy="400110"/>
          </a:xfrm>
          <a:prstGeom prst="rect">
            <a:avLst/>
          </a:prstGeom>
          <a:noFill/>
        </p:spPr>
        <p:txBody>
          <a:bodyPr wrap="square">
            <a:spAutoFit/>
          </a:bodyPr>
          <a:lstStyle/>
          <a:p>
            <a:r>
              <a:rPr lang="en-US" altLang="zh-TW" sz="2000" b="1" dirty="0">
                <a:latin typeface="標楷體" panose="03000509000000000000" pitchFamily="65" charset="-120"/>
                <a:ea typeface="標楷體" panose="03000509000000000000" pitchFamily="65" charset="-120"/>
              </a:rPr>
              <a:t>(3)</a:t>
            </a:r>
            <a:endParaRPr lang="zh-TW" altLang="en-US" sz="2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8058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9336" y="296069"/>
            <a:ext cx="10297144" cy="633413"/>
          </a:xfrm>
        </p:spPr>
        <p:txBody>
          <a:bodyPr/>
          <a:lstStyle/>
          <a:p>
            <a:r>
              <a:rPr lang="zh-TW" altLang="en-US" dirty="0">
                <a:latin typeface="標楷體" pitchFamily="65" charset="-120"/>
                <a:ea typeface="標楷體" pitchFamily="65" charset="-120"/>
              </a:rPr>
              <a:t>一、重要事項</a:t>
            </a:r>
            <a:r>
              <a:rPr lang="en-US" altLang="zh-TW" dirty="0">
                <a:latin typeface="標楷體" pitchFamily="65" charset="-120"/>
                <a:ea typeface="標楷體" pitchFamily="65" charset="-120"/>
              </a:rPr>
              <a:t>-</a:t>
            </a:r>
            <a:r>
              <a:rPr lang="en-US" altLang="zh-TW"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115</a:t>
            </a:r>
            <a:r>
              <a:rPr lang="zh-TW" altLang="en-US"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學年度重要提醒事項</a:t>
            </a:r>
            <a:endParaRPr lang="zh-TW" altLang="en-US" b="1" dirty="0">
              <a:solidFill>
                <a:schemeClr val="tx1"/>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1AC62FAA-D470-4DEB-9527-A237C3F10F94}"/>
              </a:ext>
            </a:extLst>
          </p:cNvPr>
          <p:cNvSpPr>
            <a:spLocks noGrp="1"/>
          </p:cNvSpPr>
          <p:nvPr>
            <p:ph type="sldNum" sz="quarter" idx="12"/>
          </p:nvPr>
        </p:nvSpPr>
        <p:spPr/>
        <p:txBody>
          <a:bodyPr/>
          <a:lstStyle/>
          <a:p>
            <a:pPr>
              <a:defRPr/>
            </a:pPr>
            <a:fld id="{6696D582-221A-4A7A-9495-2A3992126361}" type="slidenum">
              <a:rPr lang="zh-TW" altLang="en-US" smtClean="0"/>
              <a:pPr>
                <a:defRPr/>
              </a:pPr>
              <a:t>2</a:t>
            </a:fld>
            <a:endParaRPr lang="en-US" altLang="zh-TW" dirty="0"/>
          </a:p>
        </p:txBody>
      </p:sp>
      <p:sp>
        <p:nvSpPr>
          <p:cNvPr id="6" name="Rectangle 3"/>
          <p:cNvSpPr txBox="1">
            <a:spLocks noChangeArrowheads="1"/>
          </p:cNvSpPr>
          <p:nvPr/>
        </p:nvSpPr>
        <p:spPr bwMode="auto">
          <a:xfrm>
            <a:off x="1127448" y="1159446"/>
            <a:ext cx="10585176" cy="5120481"/>
          </a:xfrm>
          <a:prstGeom prst="rect">
            <a:avLst/>
          </a:prstGeom>
          <a:no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lnSpc>
                <a:spcPct val="110000"/>
              </a:lnSpc>
              <a:spcBef>
                <a:spcPts val="600"/>
              </a:spcBef>
              <a:spcAft>
                <a:spcPts val="1800"/>
              </a:spcAft>
              <a:buClr>
                <a:schemeClr val="tx1"/>
              </a:buClr>
              <a:buFont typeface="Wingdings" panose="05000000000000000000" pitchFamily="2" charset="2"/>
              <a:buChar char="ü"/>
              <a:defRPr/>
            </a:pP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學年度參加本招生登記分發考生之</a:t>
            </a:r>
            <a:r>
              <a:rPr lang="zh-TW" altLang="en-US" sz="2400" b="1" dirty="0">
                <a:solidFill>
                  <a:srgbClr val="0000CC"/>
                </a:solidFill>
                <a:latin typeface="Times New Roman" pitchFamily="18" charset="0"/>
                <a:ea typeface="標楷體" pitchFamily="65" charset="-120"/>
              </a:rPr>
              <a:t>最低登記標準同</a:t>
            </a:r>
            <a:r>
              <a:rPr lang="en-US" altLang="zh-TW" sz="2400" b="1" dirty="0">
                <a:solidFill>
                  <a:srgbClr val="0000CC"/>
                </a:solidFill>
                <a:latin typeface="Times New Roman" pitchFamily="18" charset="0"/>
                <a:ea typeface="標楷體" pitchFamily="65" charset="-120"/>
              </a:rPr>
              <a:t>114</a:t>
            </a:r>
            <a:r>
              <a:rPr lang="zh-TW" altLang="en-US" sz="2400" b="1" dirty="0">
                <a:solidFill>
                  <a:srgbClr val="0000CC"/>
                </a:solidFill>
                <a:latin typeface="Times New Roman" pitchFamily="18" charset="0"/>
                <a:ea typeface="標楷體" pitchFamily="65" charset="-120"/>
              </a:rPr>
              <a:t>學年度</a:t>
            </a:r>
            <a:r>
              <a:rPr lang="en-US" altLang="zh-TW" sz="2400" b="1" dirty="0">
                <a:solidFill>
                  <a:srgbClr val="0000CC"/>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「四技二專統一入學測驗之各科目原始成績有</a:t>
            </a:r>
            <a:r>
              <a:rPr lang="en-US" altLang="zh-TW" sz="2400" b="1" dirty="0">
                <a:solidFill>
                  <a:srgbClr val="FF0000"/>
                </a:solidFill>
                <a:latin typeface="Times New Roman" pitchFamily="18" charset="0"/>
                <a:ea typeface="標楷體" pitchFamily="65" charset="-120"/>
              </a:rPr>
              <a:t>2</a:t>
            </a:r>
            <a:r>
              <a:rPr lang="zh-TW" altLang="en-US" sz="2400" b="1" dirty="0">
                <a:solidFill>
                  <a:srgbClr val="FF0000"/>
                </a:solidFill>
                <a:latin typeface="Times New Roman" pitchFamily="18" charset="0"/>
                <a:ea typeface="標楷體" pitchFamily="65" charset="-120"/>
              </a:rPr>
              <a:t>科目</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含</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以上</a:t>
            </a:r>
            <a:r>
              <a:rPr lang="en-US" altLang="zh-TW" sz="2400" b="1" dirty="0">
                <a:solidFill>
                  <a:srgbClr val="FF0000"/>
                </a:solidFill>
                <a:latin typeface="Times New Roman" pitchFamily="18" charset="0"/>
                <a:ea typeface="標楷體" pitchFamily="65" charset="-120"/>
              </a:rPr>
              <a:t>0</a:t>
            </a:r>
            <a:r>
              <a:rPr lang="zh-TW" altLang="en-US" sz="2400" b="1" dirty="0">
                <a:solidFill>
                  <a:srgbClr val="FF0000"/>
                </a:solidFill>
                <a:latin typeface="Times New Roman" pitchFamily="18" charset="0"/>
                <a:ea typeface="標楷體" pitchFamily="65" charset="-120"/>
              </a:rPr>
              <a:t>分</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含因違反統一入學測驗試場規則應扣減分數後合計為</a:t>
            </a:r>
            <a:r>
              <a:rPr lang="en-US" altLang="zh-TW" sz="2400" b="1" dirty="0">
                <a:solidFill>
                  <a:srgbClr val="FF0000"/>
                </a:solidFill>
                <a:latin typeface="Times New Roman" pitchFamily="18" charset="0"/>
                <a:ea typeface="標楷體" pitchFamily="65" charset="-120"/>
              </a:rPr>
              <a:t>0</a:t>
            </a:r>
            <a:r>
              <a:rPr lang="zh-TW" altLang="en-US" sz="2400" b="1" dirty="0">
                <a:solidFill>
                  <a:srgbClr val="FF0000"/>
                </a:solidFill>
                <a:latin typeface="Times New Roman" pitchFamily="18" charset="0"/>
                <a:ea typeface="標楷體" pitchFamily="65" charset="-120"/>
              </a:rPr>
              <a:t>分</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者，不得登記參加有提供一般生名額之校系科</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組</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、學程分發」；</a:t>
            </a:r>
            <a:r>
              <a:rPr lang="zh-TW" altLang="en-US" sz="2400" dirty="0">
                <a:latin typeface="Times New Roman" pitchFamily="18" charset="0"/>
                <a:ea typeface="標楷體" pitchFamily="65" charset="-120"/>
              </a:rPr>
              <a:t>惟符合特種生身分，登記參加有提供所具特種生身分招生名額之校系科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、學程分發者，不受此限；跨群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考生採計之科目為就其所選填登記志願所屬招生群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別採計科目。</a:t>
            </a:r>
            <a:endParaRPr lang="en-US" altLang="zh-TW" sz="2400" dirty="0">
              <a:latin typeface="Times New Roman" pitchFamily="18" charset="0"/>
              <a:ea typeface="標楷體" pitchFamily="65" charset="-120"/>
            </a:endParaRPr>
          </a:p>
          <a:p>
            <a:pPr algn="just" eaLnBrk="1" hangingPunct="1">
              <a:lnSpc>
                <a:spcPct val="110000"/>
              </a:lnSpc>
              <a:spcBef>
                <a:spcPts val="600"/>
              </a:spcBef>
              <a:spcAft>
                <a:spcPts val="1800"/>
              </a:spcAft>
              <a:buClr>
                <a:schemeClr val="tx1"/>
              </a:buClr>
              <a:buFont typeface="Wingdings" panose="05000000000000000000" pitchFamily="2" charset="2"/>
              <a:buChar char="ü"/>
              <a:defRPr/>
            </a:pPr>
            <a:r>
              <a:rPr lang="zh-TW" altLang="en-US" sz="2400" dirty="0">
                <a:latin typeface="Times New Roman" pitchFamily="18" charset="0"/>
                <a:ea typeface="標楷體" pitchFamily="65" charset="-120"/>
              </a:rPr>
              <a:t>請協助提醒考生應依</a:t>
            </a:r>
            <a:r>
              <a:rPr lang="zh-TW" altLang="en-US" sz="2400" b="1" u="sng" dirty="0">
                <a:solidFill>
                  <a:srgbClr val="FF0000"/>
                </a:solidFill>
                <a:latin typeface="Times New Roman" pitchFamily="18" charset="0"/>
                <a:ea typeface="標楷體" pitchFamily="65" charset="-120"/>
              </a:rPr>
              <a:t>簡章所訂繳費規定期限及方式完成繳交登記費</a:t>
            </a:r>
            <a:r>
              <a:rPr lang="zh-TW" altLang="en-US" sz="2400" dirty="0">
                <a:latin typeface="Times New Roman" pitchFamily="18" charset="0"/>
                <a:ea typeface="標楷體" pitchFamily="65" charset="-120"/>
              </a:rPr>
              <a:t>，</a:t>
            </a:r>
            <a:r>
              <a:rPr lang="zh-TW" altLang="en-US" sz="2400" b="1" u="sng" dirty="0">
                <a:solidFill>
                  <a:srgbClr val="0000CC"/>
                </a:solidFill>
                <a:latin typeface="Times New Roman" pitchFamily="18" charset="0"/>
                <a:ea typeface="標楷體" pitchFamily="65" charset="-120"/>
              </a:rPr>
              <a:t>逾期或未依規定完成繳費者</a:t>
            </a:r>
            <a:r>
              <a:rPr lang="zh-TW" altLang="en-US" sz="2400" dirty="0">
                <a:latin typeface="Times New Roman" pitchFamily="18" charset="0"/>
                <a:ea typeface="標楷體" pitchFamily="65" charset="-120"/>
              </a:rPr>
              <a:t>，概不受理，</a:t>
            </a:r>
            <a:r>
              <a:rPr lang="zh-TW" altLang="en-US" sz="2400" b="1" u="sng" dirty="0">
                <a:solidFill>
                  <a:srgbClr val="0000CC"/>
                </a:solidFill>
                <a:latin typeface="Times New Roman" pitchFamily="18" charset="0"/>
                <a:ea typeface="標楷體" pitchFamily="65" charset="-120"/>
              </a:rPr>
              <a:t>即不得參加本招生</a:t>
            </a:r>
            <a:r>
              <a:rPr lang="zh-TW" altLang="en-US" sz="2400" dirty="0">
                <a:latin typeface="Times New Roman" pitchFamily="18" charset="0"/>
                <a:ea typeface="標楷體" pitchFamily="65" charset="-120"/>
              </a:rPr>
              <a:t>。</a:t>
            </a:r>
            <a:endParaRPr lang="en-US" altLang="zh-TW" sz="2400" dirty="0">
              <a:latin typeface="Times New Roman" pitchFamily="18" charset="0"/>
              <a:ea typeface="標楷體" pitchFamily="65" charset="-120"/>
            </a:endParaRPr>
          </a:p>
          <a:p>
            <a:pPr algn="just" eaLnBrk="1" hangingPunct="1">
              <a:lnSpc>
                <a:spcPct val="110000"/>
              </a:lnSpc>
              <a:spcBef>
                <a:spcPts val="600"/>
              </a:spcBef>
              <a:spcAft>
                <a:spcPts val="1800"/>
              </a:spcAft>
              <a:buClr>
                <a:schemeClr val="tx1"/>
              </a:buClr>
              <a:buFont typeface="Wingdings" panose="05000000000000000000" pitchFamily="2" charset="2"/>
              <a:buChar char="ü"/>
              <a:defRPr/>
            </a:pPr>
            <a:r>
              <a:rPr lang="zh-TW" altLang="en-US" sz="2400" dirty="0">
                <a:latin typeface="Times New Roman" pitchFamily="18" charset="0"/>
                <a:ea typeface="標楷體" pitchFamily="65" charset="-120"/>
              </a:rPr>
              <a:t>考生</a:t>
            </a:r>
            <a:r>
              <a:rPr lang="zh-TW" altLang="en-US" sz="2400" b="1" dirty="0">
                <a:solidFill>
                  <a:srgbClr val="0000CC"/>
                </a:solidFill>
                <a:latin typeface="Times New Roman" pitchFamily="18" charset="0"/>
                <a:ea typeface="標楷體" pitchFamily="65" charset="-120"/>
              </a:rPr>
              <a:t>繳費後</a:t>
            </a:r>
            <a:r>
              <a:rPr lang="zh-TW" altLang="en-US" sz="2400" dirty="0">
                <a:latin typeface="Times New Roman" pitchFamily="18" charset="0"/>
                <a:ea typeface="標楷體" pitchFamily="65" charset="-120"/>
              </a:rPr>
              <a:t>均務必於繳費規定期限內上網</a:t>
            </a:r>
            <a:r>
              <a:rPr lang="zh-TW" altLang="en-US" sz="2400" b="1" dirty="0">
                <a:solidFill>
                  <a:srgbClr val="0000CC"/>
                </a:solidFill>
                <a:latin typeface="Times New Roman" pitchFamily="18" charset="0"/>
                <a:ea typeface="標楷體" pitchFamily="65" charset="-120"/>
              </a:rPr>
              <a:t>查詢繳費狀態</a:t>
            </a:r>
            <a:r>
              <a:rPr lang="zh-TW" altLang="en-US" sz="2400" dirty="0">
                <a:latin typeface="Times New Roman" pitchFamily="18" charset="0"/>
                <a:ea typeface="標楷體" pitchFamily="65" charset="-120"/>
              </a:rPr>
              <a:t>，如獲系統回應「</a:t>
            </a:r>
            <a:r>
              <a:rPr lang="zh-TW" altLang="en-US" sz="2400" b="1" u="sng" dirty="0">
                <a:solidFill>
                  <a:srgbClr val="0000CC"/>
                </a:solidFill>
                <a:latin typeface="Times New Roman" pitchFamily="18" charset="0"/>
                <a:ea typeface="標楷體" pitchFamily="65" charset="-120"/>
              </a:rPr>
              <a:t>繳費成功</a:t>
            </a:r>
            <a:r>
              <a:rPr lang="zh-TW" altLang="en-US" sz="2400" dirty="0">
                <a:latin typeface="Times New Roman" pitchFamily="18" charset="0"/>
                <a:ea typeface="標楷體" pitchFamily="65" charset="-120"/>
              </a:rPr>
              <a:t>」者，即表示已完成繳費，及參加本招生之登記分發；如達最低登記標準者，</a:t>
            </a:r>
            <a:r>
              <a:rPr lang="zh-TW" altLang="en-US" sz="2400" b="1" u="sng" dirty="0">
                <a:solidFill>
                  <a:srgbClr val="0000CC"/>
                </a:solidFill>
                <a:latin typeface="Times New Roman" pitchFamily="18" charset="0"/>
                <a:ea typeface="標楷體" pitchFamily="65" charset="-120"/>
              </a:rPr>
              <a:t>即具有上網選填登記志願資格</a:t>
            </a:r>
            <a:r>
              <a:rPr lang="zh-TW" altLang="en-US" sz="2400" dirty="0">
                <a:latin typeface="Times New Roman" pitchFamily="18" charset="0"/>
                <a:ea typeface="標楷體" pitchFamily="65" charset="-120"/>
              </a:rPr>
              <a:t>。</a:t>
            </a:r>
            <a:endParaRPr lang="en-US" altLang="zh-TW" sz="2400" dirty="0">
              <a:latin typeface="Times New Roman" pitchFamily="18" charset="0"/>
              <a:ea typeface="標楷體" pitchFamily="65" charset="-120"/>
            </a:endParaRPr>
          </a:p>
        </p:txBody>
      </p:sp>
    </p:spTree>
    <p:extLst>
      <p:ext uri="{BB962C8B-B14F-4D97-AF65-F5344CB8AC3E}">
        <p14:creationId xmlns:p14="http://schemas.microsoft.com/office/powerpoint/2010/main" val="42461689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3EF757A9-99A6-44C1-9D0B-C5D74BE7ECE5}"/>
              </a:ext>
            </a:extLst>
          </p:cNvPr>
          <p:cNvGrpSpPr/>
          <p:nvPr/>
        </p:nvGrpSpPr>
        <p:grpSpPr>
          <a:xfrm>
            <a:off x="911426" y="1340768"/>
            <a:ext cx="5988618" cy="4752528"/>
            <a:chOff x="1010601" y="584378"/>
            <a:chExt cx="5706864" cy="4091859"/>
          </a:xfrm>
        </p:grpSpPr>
        <p:grpSp>
          <p:nvGrpSpPr>
            <p:cNvPr id="14" name="群組 13">
              <a:extLst>
                <a:ext uri="{FF2B5EF4-FFF2-40B4-BE49-F238E27FC236}">
                  <a16:creationId xmlns:a16="http://schemas.microsoft.com/office/drawing/2014/main" id="{423B0197-CB0B-434A-89DD-6C4CC6880EF4}"/>
                </a:ext>
              </a:extLst>
            </p:cNvPr>
            <p:cNvGrpSpPr/>
            <p:nvPr/>
          </p:nvGrpSpPr>
          <p:grpSpPr>
            <a:xfrm>
              <a:off x="1010601" y="584378"/>
              <a:ext cx="5706864" cy="4091859"/>
              <a:chOff x="2498930" y="1849117"/>
              <a:chExt cx="7061684" cy="4091859"/>
            </a:xfrm>
          </p:grpSpPr>
          <p:pic>
            <p:nvPicPr>
              <p:cNvPr id="16" name="圖片 15">
                <a:extLst>
                  <a:ext uri="{FF2B5EF4-FFF2-40B4-BE49-F238E27FC236}">
                    <a16:creationId xmlns:a16="http://schemas.microsoft.com/office/drawing/2014/main" id="{5DFD6061-FDF3-4A43-8845-51F9A48CA258}"/>
                  </a:ext>
                </a:extLst>
              </p:cNvPr>
              <p:cNvPicPr>
                <a:picLocks noChangeAspect="1"/>
              </p:cNvPicPr>
              <p:nvPr/>
            </p:nvPicPr>
            <p:blipFill>
              <a:blip r:embed="rId3">
                <a:extLst>
                  <a:ext uri="{28A0092B-C50C-407E-A947-70E740481C1C}">
                    <a14:useLocalDpi xmlns:a14="http://schemas.microsoft.com/office/drawing/2010/main" val="0"/>
                  </a:ext>
                </a:extLst>
              </a:blip>
              <a:srcRect l="920" t="17547" r="790" b="-7721"/>
              <a:stretch/>
            </p:blipFill>
            <p:spPr>
              <a:xfrm>
                <a:off x="2498930" y="1849117"/>
                <a:ext cx="7061684" cy="4091859"/>
              </a:xfrm>
              <a:prstGeom prst="rect">
                <a:avLst/>
              </a:prstGeom>
              <a:ln>
                <a:solidFill>
                  <a:schemeClr val="bg2"/>
                </a:solidFill>
              </a:ln>
            </p:spPr>
          </p:pic>
          <p:sp>
            <p:nvSpPr>
              <p:cNvPr id="17" name="矩形 16">
                <a:extLst>
                  <a:ext uri="{FF2B5EF4-FFF2-40B4-BE49-F238E27FC236}">
                    <a16:creationId xmlns:a16="http://schemas.microsoft.com/office/drawing/2014/main" id="{21D32913-5C4E-45B9-A8D2-019D74B455DE}"/>
                  </a:ext>
                </a:extLst>
              </p:cNvPr>
              <p:cNvSpPr/>
              <p:nvPr/>
            </p:nvSpPr>
            <p:spPr>
              <a:xfrm>
                <a:off x="6272021" y="2983096"/>
                <a:ext cx="2685434" cy="1312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箭號: 上彎 14">
              <a:extLst>
                <a:ext uri="{FF2B5EF4-FFF2-40B4-BE49-F238E27FC236}">
                  <a16:creationId xmlns:a16="http://schemas.microsoft.com/office/drawing/2014/main" id="{391FE4C4-D939-4970-9BDE-CB401354FED9}"/>
                </a:ext>
              </a:extLst>
            </p:cNvPr>
            <p:cNvSpPr/>
            <p:nvPr/>
          </p:nvSpPr>
          <p:spPr>
            <a:xfrm rot="5400000">
              <a:off x="5416954" y="2194495"/>
              <a:ext cx="1400960" cy="999640"/>
            </a:xfrm>
            <a:prstGeom prst="ben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 name="圖片 2">
            <a:extLst>
              <a:ext uri="{FF2B5EF4-FFF2-40B4-BE49-F238E27FC236}">
                <a16:creationId xmlns:a16="http://schemas.microsoft.com/office/drawing/2014/main" id="{C8193373-5F42-4358-9FE3-7C871DC2CE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8210" y="1177493"/>
            <a:ext cx="3980531" cy="5373082"/>
          </a:xfrm>
          <a:prstGeom prst="rect">
            <a:avLst/>
          </a:prstGeom>
          <a:ln>
            <a:solidFill>
              <a:schemeClr val="tx1"/>
            </a:solidFill>
          </a:ln>
        </p:spPr>
      </p:pic>
      <p:sp>
        <p:nvSpPr>
          <p:cNvPr id="90114" name="標題 1"/>
          <p:cNvSpPr txBox="1">
            <a:spLocks/>
          </p:cNvSpPr>
          <p:nvPr/>
        </p:nvSpPr>
        <p:spPr bwMode="auto">
          <a:xfrm>
            <a:off x="263352" y="347753"/>
            <a:ext cx="4192605" cy="774436"/>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五、個人總成績查詢系統</a:t>
            </a:r>
            <a:r>
              <a:rPr lang="en-US" altLang="zh-TW" sz="2700" dirty="0">
                <a:solidFill>
                  <a:schemeClr val="tx2"/>
                </a:solidFill>
                <a:latin typeface="標楷體" pitchFamily="65" charset="-120"/>
                <a:ea typeface="標楷體" pitchFamily="65" charset="-120"/>
              </a:rPr>
              <a:t>-</a:t>
            </a:r>
            <a:endParaRPr lang="zh-TW" altLang="en-US" sz="2000" dirty="0">
              <a:solidFill>
                <a:srgbClr val="FF0000"/>
              </a:solidFill>
              <a:latin typeface="標楷體" pitchFamily="65" charset="-120"/>
              <a:ea typeface="標楷體" pitchFamily="65" charset="-120"/>
            </a:endParaRPr>
          </a:p>
          <a:p>
            <a:pPr eaLnBrk="0" hangingPunct="0"/>
            <a:endParaRPr lang="zh-TW" altLang="en-US" sz="2400" dirty="0">
              <a:solidFill>
                <a:srgbClr val="FF0000"/>
              </a:solidFill>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0" name="AutoShape 4">
            <a:extLst>
              <a:ext uri="{FF2B5EF4-FFF2-40B4-BE49-F238E27FC236}">
                <a16:creationId xmlns:a16="http://schemas.microsoft.com/office/drawing/2014/main" id="{DA179DB2-9593-411F-987B-F69A2F4ED90D}"/>
              </a:ext>
            </a:extLst>
          </p:cNvPr>
          <p:cNvSpPr>
            <a:spLocks noChangeArrowheads="1"/>
          </p:cNvSpPr>
          <p:nvPr/>
        </p:nvSpPr>
        <p:spPr bwMode="auto">
          <a:xfrm>
            <a:off x="3719736" y="3902360"/>
            <a:ext cx="1608099" cy="966800"/>
          </a:xfrm>
          <a:prstGeom prst="wedgeRoundRectCallout">
            <a:avLst>
              <a:gd name="adj1" fmla="val 23478"/>
              <a:gd name="adj2" fmla="val -157663"/>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點選下載</a:t>
            </a:r>
            <a:r>
              <a:rPr lang="en-US" altLang="zh-TW" sz="2400" b="1" dirty="0">
                <a:solidFill>
                  <a:srgbClr val="0000FF"/>
                </a:solidFill>
                <a:latin typeface="標楷體" pitchFamily="65" charset="-120"/>
                <a:ea typeface="標楷體" pitchFamily="65" charset="-120"/>
              </a:rPr>
              <a:t>(</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2400" b="1" dirty="0">
                <a:solidFill>
                  <a:srgbClr val="0000FF"/>
                </a:solidFill>
                <a:latin typeface="標楷體" pitchFamily="65" charset="-120"/>
                <a:ea typeface="標楷體" pitchFamily="65" charset="-120"/>
              </a:rPr>
              <a:t>檔</a:t>
            </a:r>
            <a:r>
              <a:rPr lang="en-US" altLang="zh-TW" sz="2400" b="1" dirty="0">
                <a:solidFill>
                  <a:srgbClr val="0000FF"/>
                </a:solidFill>
                <a:latin typeface="標楷體" pitchFamily="65" charset="-120"/>
                <a:ea typeface="標楷體" pitchFamily="65" charset="-120"/>
              </a:rPr>
              <a:t>)</a:t>
            </a:r>
            <a:endParaRPr lang="zh-TW" altLang="en-US" sz="2400" b="1" dirty="0">
              <a:solidFill>
                <a:srgbClr val="0000FF"/>
              </a:solidFill>
              <a:latin typeface="標楷體" pitchFamily="65" charset="-120"/>
              <a:ea typeface="標楷體" pitchFamily="65" charset="-120"/>
            </a:endParaRPr>
          </a:p>
        </p:txBody>
      </p:sp>
      <p:sp>
        <p:nvSpPr>
          <p:cNvPr id="5" name="投影片編號版面配置區 4">
            <a:extLst>
              <a:ext uri="{FF2B5EF4-FFF2-40B4-BE49-F238E27FC236}">
                <a16:creationId xmlns:a16="http://schemas.microsoft.com/office/drawing/2014/main" id="{F06587E0-8F47-4595-B2FF-29283577CE5A}"/>
              </a:ext>
            </a:extLst>
          </p:cNvPr>
          <p:cNvSpPr>
            <a:spLocks noGrp="1"/>
          </p:cNvSpPr>
          <p:nvPr>
            <p:ph type="sldNum" sz="quarter" idx="12"/>
          </p:nvPr>
        </p:nvSpPr>
        <p:spPr/>
        <p:txBody>
          <a:bodyPr/>
          <a:lstStyle/>
          <a:p>
            <a:pPr>
              <a:defRPr/>
            </a:pPr>
            <a:fld id="{6696D582-221A-4A7A-9495-2A3992126361}" type="slidenum">
              <a:rPr lang="zh-TW" altLang="en-US" smtClean="0"/>
              <a:pPr>
                <a:defRPr/>
              </a:pPr>
              <a:t>20</a:t>
            </a:fld>
            <a:endParaRPr lang="en-US" altLang="zh-TW" dirty="0"/>
          </a:p>
        </p:txBody>
      </p:sp>
      <p:sp>
        <p:nvSpPr>
          <p:cNvPr id="12" name="文字方塊 11">
            <a:extLst>
              <a:ext uri="{FF2B5EF4-FFF2-40B4-BE49-F238E27FC236}">
                <a16:creationId xmlns:a16="http://schemas.microsoft.com/office/drawing/2014/main" id="{418C0855-047F-4747-927D-02BB3666F766}"/>
              </a:ext>
            </a:extLst>
          </p:cNvPr>
          <p:cNvSpPr txBox="1"/>
          <p:nvPr/>
        </p:nvSpPr>
        <p:spPr>
          <a:xfrm rot="19875518">
            <a:off x="7646431" y="2659796"/>
            <a:ext cx="2858142" cy="2246769"/>
          </a:xfrm>
          <a:prstGeom prst="rect">
            <a:avLst/>
          </a:prstGeom>
          <a:solidFill>
            <a:srgbClr val="FFFF00"/>
          </a:solidFill>
        </p:spPr>
        <p:txBody>
          <a:bodyPr wrap="square" rtlCol="0">
            <a:spAutoFit/>
          </a:bodyPr>
          <a:lstStyle/>
          <a:p>
            <a:pPr algn="ctr"/>
            <a:r>
              <a:rPr lang="zh-TW" altLang="en-US" sz="7000" dirty="0">
                <a:solidFill>
                  <a:schemeClr val="tx1">
                    <a:lumMod val="85000"/>
                    <a:lumOff val="15000"/>
                  </a:schemeClr>
                </a:solidFill>
                <a:latin typeface="華康儷粗宋" panose="02020709000000000000" pitchFamily="49" charset="-120"/>
                <a:ea typeface="華康儷粗宋" panose="02020709000000000000" pitchFamily="49" charset="-120"/>
              </a:rPr>
              <a:t>樣張僅供參考</a:t>
            </a:r>
          </a:p>
        </p:txBody>
      </p:sp>
      <p:sp>
        <p:nvSpPr>
          <p:cNvPr id="11" name="文字方塊 10">
            <a:extLst>
              <a:ext uri="{FF2B5EF4-FFF2-40B4-BE49-F238E27FC236}">
                <a16:creationId xmlns:a16="http://schemas.microsoft.com/office/drawing/2014/main" id="{E5E59AFD-CB4D-42D7-B209-8E44E309491C}"/>
              </a:ext>
            </a:extLst>
          </p:cNvPr>
          <p:cNvSpPr txBox="1"/>
          <p:nvPr/>
        </p:nvSpPr>
        <p:spPr>
          <a:xfrm>
            <a:off x="4211012" y="276196"/>
            <a:ext cx="4004849" cy="646331"/>
          </a:xfrm>
          <a:prstGeom prst="rect">
            <a:avLst/>
          </a:prstGeom>
          <a:noFill/>
        </p:spPr>
        <p:txBody>
          <a:bodyPr wrap="square">
            <a:spAutoFit/>
          </a:bodyPr>
          <a:lstStyle/>
          <a:p>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各招生群</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類</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別之校系科</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組</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、學程考科成績權重組合人數累計表下載</a:t>
            </a:r>
            <a:endParaRPr lang="zh-TW" altLang="en-US" b="1" dirty="0">
              <a:effectLst>
                <a:outerShdw blurRad="38100" dist="38100" dir="2700000" algn="tl">
                  <a:srgbClr val="000000">
                    <a:alpha val="43137"/>
                  </a:srgbClr>
                </a:outerShdw>
              </a:effectLst>
            </a:endParaRPr>
          </a:p>
        </p:txBody>
      </p:sp>
      <p:sp>
        <p:nvSpPr>
          <p:cNvPr id="2" name="文字方塊 1">
            <a:extLst>
              <a:ext uri="{FF2B5EF4-FFF2-40B4-BE49-F238E27FC236}">
                <a16:creationId xmlns:a16="http://schemas.microsoft.com/office/drawing/2014/main" id="{3AFC51DE-18F1-9182-DFD1-9E8D883FE6DE}"/>
              </a:ext>
            </a:extLst>
          </p:cNvPr>
          <p:cNvSpPr txBox="1"/>
          <p:nvPr/>
        </p:nvSpPr>
        <p:spPr>
          <a:xfrm>
            <a:off x="8335403" y="413220"/>
            <a:ext cx="603072" cy="400110"/>
          </a:xfrm>
          <a:prstGeom prst="rect">
            <a:avLst/>
          </a:prstGeom>
          <a:noFill/>
        </p:spPr>
        <p:txBody>
          <a:bodyPr wrap="square">
            <a:spAutoFit/>
          </a:bodyPr>
          <a:lstStyle/>
          <a:p>
            <a:r>
              <a:rPr lang="en-US" altLang="zh-TW" sz="2000" b="1" dirty="0">
                <a:latin typeface="+mn-ea"/>
                <a:ea typeface="+mn-ea"/>
              </a:rPr>
              <a:t>(4)</a:t>
            </a:r>
            <a:endParaRPr lang="zh-TW" altLang="en-US" sz="2000" b="1" dirty="0">
              <a:latin typeface="+mn-ea"/>
              <a:ea typeface="+mn-ea"/>
            </a:endParaRPr>
          </a:p>
        </p:txBody>
      </p:sp>
    </p:spTree>
    <p:extLst>
      <p:ext uri="{BB962C8B-B14F-4D97-AF65-F5344CB8AC3E}">
        <p14:creationId xmlns:p14="http://schemas.microsoft.com/office/powerpoint/2010/main" val="207210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標題 1"/>
          <p:cNvSpPr txBox="1">
            <a:spLocks/>
          </p:cNvSpPr>
          <p:nvPr/>
        </p:nvSpPr>
        <p:spPr bwMode="auto">
          <a:xfrm>
            <a:off x="263352" y="309564"/>
            <a:ext cx="9843739"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600" b="1" dirty="0">
                <a:effectLst>
                  <a:outerShdw blurRad="38100" dist="38100" dir="2700000" algn="tl">
                    <a:srgbClr val="000000">
                      <a:alpha val="43137"/>
                    </a:srgbClr>
                  </a:outerShdw>
                </a:effectLst>
                <a:latin typeface="標楷體" pitchFamily="65" charset="-120"/>
                <a:ea typeface="標楷體" pitchFamily="65" charset="-120"/>
              </a:rPr>
              <a:t>首次登入設定通行碼</a:t>
            </a:r>
            <a:r>
              <a:rPr lang="en-US" altLang="zh-TW" sz="2600" b="1" dirty="0">
                <a:effectLst>
                  <a:outerShdw blurRad="38100" dist="38100" dir="2700000" algn="tl">
                    <a:srgbClr val="000000">
                      <a:alpha val="43137"/>
                    </a:srgbClr>
                  </a:outerShdw>
                </a:effectLst>
                <a:latin typeface="標楷體" pitchFamily="65" charset="-120"/>
                <a:ea typeface="標楷體" pitchFamily="65" charset="-120"/>
              </a:rPr>
              <a:t>(1)</a:t>
            </a:r>
            <a:endParaRPr lang="zh-TW" altLang="en-US" sz="2600" b="1" dirty="0">
              <a:effectLst>
                <a:outerShdw blurRad="38100" dist="38100" dir="2700000" algn="tl">
                  <a:srgbClr val="000000">
                    <a:alpha val="43137"/>
                  </a:srgbClr>
                </a:outerShdw>
              </a:effectLst>
            </a:endParaRPr>
          </a:p>
        </p:txBody>
      </p:sp>
      <p:sp>
        <p:nvSpPr>
          <p:cNvPr id="9" name="Rectangle 3">
            <a:extLst>
              <a:ext uri="{FF2B5EF4-FFF2-40B4-BE49-F238E27FC236}">
                <a16:creationId xmlns:a16="http://schemas.microsoft.com/office/drawing/2014/main" id="{28EAD2DF-81FD-4F36-882D-F42CB89555E0}"/>
              </a:ext>
            </a:extLst>
          </p:cNvPr>
          <p:cNvSpPr txBox="1">
            <a:spLocks noChangeArrowheads="1"/>
          </p:cNvSpPr>
          <p:nvPr/>
        </p:nvSpPr>
        <p:spPr bwMode="auto">
          <a:xfrm>
            <a:off x="1127448" y="999011"/>
            <a:ext cx="10657184" cy="1258414"/>
          </a:xfrm>
          <a:prstGeom prst="rect">
            <a:avLst/>
          </a:prstGeom>
          <a:solidFill>
            <a:schemeClr val="accent5"/>
          </a:solid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spcBef>
                <a:spcPts val="600"/>
              </a:spcBef>
              <a:spcAft>
                <a:spcPts val="600"/>
              </a:spcAft>
              <a:buClr>
                <a:schemeClr val="tx1"/>
              </a:buClr>
              <a:buFont typeface="Wingdings" panose="05000000000000000000" pitchFamily="2" charset="2"/>
              <a:buChar char="u"/>
              <a:defRPr/>
            </a:pPr>
            <a:r>
              <a:rPr lang="zh-TW" altLang="en-US" sz="2400" b="1" dirty="0">
                <a:latin typeface="Times New Roman" pitchFamily="18" charset="0"/>
                <a:ea typeface="標楷體" pitchFamily="65" charset="-120"/>
              </a:rPr>
              <a:t>考生上網選填登記志願時，須輸入個人資料及自行設定之通行碼登入選填，</a:t>
            </a:r>
            <a:r>
              <a:rPr lang="zh-TW" altLang="en-US" sz="2400" b="1" u="sng" dirty="0">
                <a:solidFill>
                  <a:srgbClr val="FF0000"/>
                </a:solidFill>
                <a:latin typeface="Times New Roman" pitchFamily="18" charset="0"/>
                <a:ea typeface="標楷體" pitchFamily="65" charset="-120"/>
              </a:rPr>
              <a:t>請轉知考生切勿將上述資料提供給他人使用或代為選填登記志願，以免引發後續爭議</a:t>
            </a:r>
            <a:r>
              <a:rPr lang="zh-TW" altLang="en-US" sz="2400" b="1" dirty="0">
                <a:latin typeface="Times New Roman" pitchFamily="18" charset="0"/>
                <a:ea typeface="標楷體" pitchFamily="65" charset="-120"/>
              </a:rPr>
              <a:t>。如果因此造成個人資料外洩或權益受損，概由考生自行負責。</a:t>
            </a:r>
            <a:endParaRPr lang="en-US" altLang="zh-TW" sz="2400" b="1" dirty="0">
              <a:latin typeface="Times New Roman" pitchFamily="18" charset="0"/>
              <a:ea typeface="標楷體" pitchFamily="65" charset="-120"/>
            </a:endParaRPr>
          </a:p>
        </p:txBody>
      </p:sp>
      <p:sp>
        <p:nvSpPr>
          <p:cNvPr id="7" name="文字方塊 6">
            <a:extLst>
              <a:ext uri="{FF2B5EF4-FFF2-40B4-BE49-F238E27FC236}">
                <a16:creationId xmlns:a16="http://schemas.microsoft.com/office/drawing/2014/main" id="{FB646A8D-05DE-4AB9-B79C-3ECC18E8C8D6}"/>
              </a:ext>
            </a:extLst>
          </p:cNvPr>
          <p:cNvSpPr txBox="1"/>
          <p:nvPr/>
        </p:nvSpPr>
        <p:spPr>
          <a:xfrm>
            <a:off x="7032104" y="2461292"/>
            <a:ext cx="4640978" cy="2955104"/>
          </a:xfrm>
          <a:prstGeom prst="rect">
            <a:avLst/>
          </a:prstGeom>
          <a:solidFill>
            <a:srgbClr val="FF3399"/>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lnSpc>
                <a:spcPct val="112000"/>
              </a:lnSpc>
            </a:pPr>
            <a:r>
              <a:rPr lang="zh-TW" altLang="en-US" sz="2400" b="1" dirty="0">
                <a:solidFill>
                  <a:schemeClr val="bg1"/>
                </a:solidFill>
                <a:latin typeface="微軟正黑體" panose="020B0604030504040204" pitchFamily="34" charset="-120"/>
                <a:ea typeface="微軟正黑體" panose="020B0604030504040204" pitchFamily="34" charset="-120"/>
              </a:rPr>
              <a:t>考生如有下列情形之一，將無法進行網路選填登記志願</a:t>
            </a:r>
            <a:r>
              <a:rPr lang="en-US" altLang="zh-TW" sz="2400" b="1" dirty="0">
                <a:solidFill>
                  <a:schemeClr val="bg1"/>
                </a:solidFill>
                <a:latin typeface="微軟正黑體" panose="020B0604030504040204" pitchFamily="34" charset="-120"/>
                <a:ea typeface="微軟正黑體" panose="020B0604030504040204" pitchFamily="34" charset="-120"/>
              </a:rPr>
              <a:t>:</a:t>
            </a:r>
          </a:p>
          <a:p>
            <a:pPr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1.</a:t>
            </a:r>
            <a:r>
              <a:rPr lang="zh-TW" altLang="en-US" sz="2400" b="1" dirty="0">
                <a:solidFill>
                  <a:schemeClr val="bg1"/>
                </a:solidFill>
                <a:latin typeface="微軟正黑體" panose="020B0604030504040204" pitchFamily="34" charset="-120"/>
                <a:ea typeface="微軟正黑體" panose="020B0604030504040204" pitchFamily="34" charset="-120"/>
              </a:rPr>
              <a:t>未通過登記資格審查</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solidFill>
                  <a:schemeClr val="bg1"/>
                </a:solidFill>
                <a:latin typeface="微軟正黑體" panose="020B0604030504040204" pitchFamily="34" charset="-120"/>
                <a:ea typeface="微軟正黑體" panose="020B0604030504040204" pitchFamily="34" charset="-120"/>
              </a:rPr>
              <a:t>未成功繳交登記費</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3.</a:t>
            </a:r>
            <a:r>
              <a:rPr lang="zh-TW" altLang="en-US" sz="2400" b="1" dirty="0">
                <a:solidFill>
                  <a:schemeClr val="bg1"/>
                </a:solidFill>
                <a:latin typeface="微軟正黑體" panose="020B0604030504040204" pitchFamily="34" charset="-120"/>
                <a:ea typeface="微軟正黑體" panose="020B0604030504040204" pitchFamily="34" charset="-120"/>
              </a:rPr>
              <a:t>已在其他招生管道錄取報到</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marL="266700" indent="-266700"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4.</a:t>
            </a:r>
            <a:r>
              <a:rPr lang="zh-TW" altLang="en-US" sz="2400" b="1" dirty="0">
                <a:solidFill>
                  <a:schemeClr val="bg1"/>
                </a:solidFill>
                <a:latin typeface="微軟正黑體" panose="020B0604030504040204" pitchFamily="34" charset="-120"/>
                <a:ea typeface="微軟正黑體" panose="020B0604030504040204" pitchFamily="34" charset="-120"/>
              </a:rPr>
              <a:t>一般生之</a:t>
            </a:r>
            <a:r>
              <a:rPr lang="en-US" altLang="zh-TW" sz="2400" b="1" dirty="0">
                <a:solidFill>
                  <a:schemeClr val="bg1"/>
                </a:solidFill>
                <a:latin typeface="微軟正黑體" panose="020B0604030504040204" pitchFamily="34" charset="-120"/>
                <a:ea typeface="微軟正黑體" panose="020B0604030504040204" pitchFamily="34" charset="-120"/>
              </a:rPr>
              <a:t>115</a:t>
            </a:r>
            <a:r>
              <a:rPr lang="zh-TW" altLang="en-US" sz="2400" b="1" dirty="0">
                <a:solidFill>
                  <a:schemeClr val="bg1"/>
                </a:solidFill>
                <a:latin typeface="微軟正黑體" panose="020B0604030504040204" pitchFamily="34" charset="-120"/>
                <a:ea typeface="微軟正黑體" panose="020B0604030504040204" pitchFamily="34" charset="-120"/>
              </a:rPr>
              <a:t>學年度統測各科原始成績有</a:t>
            </a: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solidFill>
                  <a:schemeClr val="bg1"/>
                </a:solidFill>
                <a:latin typeface="微軟正黑體" panose="020B0604030504040204" pitchFamily="34" charset="-120"/>
                <a:ea typeface="微軟正黑體" panose="020B0604030504040204" pitchFamily="34" charset="-120"/>
              </a:rPr>
              <a:t>科目</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含</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以上</a:t>
            </a:r>
            <a:r>
              <a:rPr lang="en-US" altLang="zh-TW" sz="2400" b="1" dirty="0">
                <a:solidFill>
                  <a:schemeClr val="bg1"/>
                </a:solidFill>
                <a:latin typeface="微軟正黑體" panose="020B0604030504040204" pitchFamily="34" charset="-120"/>
                <a:ea typeface="微軟正黑體" panose="020B0604030504040204" pitchFamily="34" charset="-120"/>
              </a:rPr>
              <a:t>0</a:t>
            </a:r>
            <a:r>
              <a:rPr lang="zh-TW" altLang="en-US" sz="2400" b="1" dirty="0">
                <a:solidFill>
                  <a:schemeClr val="bg1"/>
                </a:solidFill>
                <a:latin typeface="微軟正黑體" panose="020B0604030504040204" pitchFamily="34" charset="-120"/>
                <a:ea typeface="微軟正黑體" panose="020B0604030504040204" pitchFamily="34" charset="-120"/>
              </a:rPr>
              <a:t>分</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066C832C-7260-D311-CED0-2FB442402419}"/>
              </a:ext>
            </a:extLst>
          </p:cNvPr>
          <p:cNvGrpSpPr/>
          <p:nvPr/>
        </p:nvGrpSpPr>
        <p:grpSpPr>
          <a:xfrm>
            <a:off x="1127448" y="2420888"/>
            <a:ext cx="6480720" cy="4300586"/>
            <a:chOff x="5231904" y="2122390"/>
            <a:chExt cx="6431952" cy="4258938"/>
          </a:xfrm>
        </p:grpSpPr>
        <p:pic>
          <p:nvPicPr>
            <p:cNvPr id="12" name="圖片 11">
              <a:extLst>
                <a:ext uri="{FF2B5EF4-FFF2-40B4-BE49-F238E27FC236}">
                  <a16:creationId xmlns:a16="http://schemas.microsoft.com/office/drawing/2014/main" id="{B21F38DB-B10E-4015-8C1A-C2707718A512}"/>
                </a:ext>
              </a:extLst>
            </p:cNvPr>
            <p:cNvPicPr>
              <a:picLocks noChangeAspect="1"/>
            </p:cNvPicPr>
            <p:nvPr/>
          </p:nvPicPr>
          <p:blipFill>
            <a:blip r:embed="rId3">
              <a:extLst>
                <a:ext uri="{28A0092B-C50C-407E-A947-70E740481C1C}">
                  <a14:useLocalDpi xmlns:a14="http://schemas.microsoft.com/office/drawing/2010/main" val="0"/>
                </a:ext>
              </a:extLst>
            </a:blip>
            <a:srcRect t="280" b="-117"/>
            <a:stretch/>
          </p:blipFill>
          <p:spPr>
            <a:xfrm>
              <a:off x="5231904" y="2122390"/>
              <a:ext cx="5721908" cy="4258938"/>
            </a:xfrm>
            <a:prstGeom prst="rect">
              <a:avLst/>
            </a:prstGeom>
            <a:ln>
              <a:solidFill>
                <a:schemeClr val="tx1">
                  <a:lumMod val="50000"/>
                  <a:lumOff val="50000"/>
                </a:schemeClr>
              </a:solidFill>
            </a:ln>
          </p:spPr>
        </p:pic>
        <p:sp>
          <p:nvSpPr>
            <p:cNvPr id="13" name="矩形 12">
              <a:extLst>
                <a:ext uri="{FF2B5EF4-FFF2-40B4-BE49-F238E27FC236}">
                  <a16:creationId xmlns:a16="http://schemas.microsoft.com/office/drawing/2014/main" id="{10726075-6217-4286-8C03-F783353FFD1B}"/>
                </a:ext>
              </a:extLst>
            </p:cNvPr>
            <p:cNvSpPr/>
            <p:nvPr/>
          </p:nvSpPr>
          <p:spPr>
            <a:xfrm>
              <a:off x="7421130" y="4292333"/>
              <a:ext cx="1344251" cy="2236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AutoShape 4">
              <a:extLst>
                <a:ext uri="{FF2B5EF4-FFF2-40B4-BE49-F238E27FC236}">
                  <a16:creationId xmlns:a16="http://schemas.microsoft.com/office/drawing/2014/main" id="{195CDD79-844D-4768-9526-3DBA93D460DE}"/>
                </a:ext>
              </a:extLst>
            </p:cNvPr>
            <p:cNvSpPr>
              <a:spLocks noChangeArrowheads="1"/>
            </p:cNvSpPr>
            <p:nvPr/>
          </p:nvSpPr>
          <p:spPr bwMode="auto">
            <a:xfrm>
              <a:off x="9259142" y="5238268"/>
              <a:ext cx="2404714" cy="877519"/>
            </a:xfrm>
            <a:prstGeom prst="wedgeRoundRectCallout">
              <a:avLst>
                <a:gd name="adj1" fmla="val -64325"/>
                <a:gd name="adj2" fmla="val -139649"/>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首次登入請先進行設定通行碼</a:t>
              </a:r>
              <a:endParaRPr lang="zh-TW" altLang="zh-TW" sz="2400" b="1" dirty="0">
                <a:solidFill>
                  <a:srgbClr val="0000FF"/>
                </a:solidFill>
                <a:latin typeface="標楷體" pitchFamily="65" charset="-120"/>
                <a:ea typeface="標楷體" pitchFamily="65" charset="-120"/>
              </a:endParaRPr>
            </a:p>
          </p:txBody>
        </p:sp>
      </p:grpSp>
      <p:sp>
        <p:nvSpPr>
          <p:cNvPr id="3" name="投影片編號版面配置區 2">
            <a:extLst>
              <a:ext uri="{FF2B5EF4-FFF2-40B4-BE49-F238E27FC236}">
                <a16:creationId xmlns:a16="http://schemas.microsoft.com/office/drawing/2014/main" id="{431C3A23-BDFE-465A-A498-1173B9A2E4D5}"/>
              </a:ext>
            </a:extLst>
          </p:cNvPr>
          <p:cNvSpPr>
            <a:spLocks noGrp="1"/>
          </p:cNvSpPr>
          <p:nvPr>
            <p:ph type="sldNum" sz="quarter" idx="12"/>
          </p:nvPr>
        </p:nvSpPr>
        <p:spPr/>
        <p:txBody>
          <a:bodyPr/>
          <a:lstStyle/>
          <a:p>
            <a:pPr>
              <a:defRPr/>
            </a:pPr>
            <a:fld id="{6696D582-221A-4A7A-9495-2A3992126361}" type="slidenum">
              <a:rPr lang="zh-TW" altLang="en-US" smtClean="0"/>
              <a:pPr>
                <a:defRPr/>
              </a:pPr>
              <a:t>21</a:t>
            </a:fld>
            <a:endParaRPr lang="en-US" altLang="zh-TW" dirty="0"/>
          </a:p>
        </p:txBody>
      </p:sp>
    </p:spTree>
    <p:extLst>
      <p:ext uri="{BB962C8B-B14F-4D97-AF65-F5344CB8AC3E}">
        <p14:creationId xmlns:p14="http://schemas.microsoft.com/office/powerpoint/2010/main" val="3212810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7D35BBB-5B19-4C27-9DE1-5322C930CB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6799" y="1124744"/>
            <a:ext cx="9996565" cy="5334023"/>
          </a:xfrm>
          <a:prstGeom prst="rect">
            <a:avLst/>
          </a:prstGeom>
          <a:ln>
            <a:solidFill>
              <a:schemeClr val="tx1">
                <a:lumMod val="50000"/>
                <a:lumOff val="50000"/>
              </a:schemeClr>
            </a:solidFill>
          </a:ln>
        </p:spPr>
      </p:pic>
      <p:sp>
        <p:nvSpPr>
          <p:cNvPr id="92163" name="標題 1"/>
          <p:cNvSpPr txBox="1">
            <a:spLocks/>
          </p:cNvSpPr>
          <p:nvPr/>
        </p:nvSpPr>
        <p:spPr bwMode="auto">
          <a:xfrm>
            <a:off x="263352" y="333376"/>
            <a:ext cx="9885784"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通行碼設定</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(2)</a:t>
            </a:r>
            <a:endParaRPr lang="zh-TW" altLang="en-US" sz="2800" b="1" dirty="0">
              <a:effectLst>
                <a:outerShdw blurRad="38100" dist="38100" dir="2700000" algn="tl">
                  <a:srgbClr val="000000">
                    <a:alpha val="43137"/>
                  </a:srgbClr>
                </a:outerShdw>
              </a:effectLst>
            </a:endParaRPr>
          </a:p>
        </p:txBody>
      </p:sp>
      <p:sp>
        <p:nvSpPr>
          <p:cNvPr id="8" name="AutoShape 4">
            <a:extLst>
              <a:ext uri="{FF2B5EF4-FFF2-40B4-BE49-F238E27FC236}">
                <a16:creationId xmlns:a16="http://schemas.microsoft.com/office/drawing/2014/main" id="{1819B8B8-9049-4F1F-ADA0-BC842A2C2E1D}"/>
              </a:ext>
            </a:extLst>
          </p:cNvPr>
          <p:cNvSpPr>
            <a:spLocks noChangeArrowheads="1"/>
          </p:cNvSpPr>
          <p:nvPr/>
        </p:nvSpPr>
        <p:spPr bwMode="auto">
          <a:xfrm>
            <a:off x="8040216" y="2769740"/>
            <a:ext cx="3767113" cy="2044029"/>
          </a:xfrm>
          <a:prstGeom prst="wedgeRoundRectCallout">
            <a:avLst>
              <a:gd name="adj1" fmla="val -62019"/>
              <a:gd name="adj2" fmla="val -16967"/>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通行碼設定長度應為</a:t>
            </a:r>
            <a:r>
              <a:rPr lang="en-US" altLang="zh-TW" sz="2400" b="1" dirty="0">
                <a:solidFill>
                  <a:srgbClr val="0000FF"/>
                </a:solidFill>
                <a:latin typeface="標楷體" pitchFamily="65" charset="-120"/>
                <a:ea typeface="標楷體" pitchFamily="65" charset="-120"/>
              </a:rPr>
              <a:t>8~16</a:t>
            </a:r>
            <a:r>
              <a:rPr lang="zh-TW" altLang="en-US" sz="2400" b="1" dirty="0">
                <a:solidFill>
                  <a:srgbClr val="0000FF"/>
                </a:solidFill>
                <a:latin typeface="標楷體" pitchFamily="65" charset="-120"/>
                <a:ea typeface="標楷體" pitchFamily="65" charset="-120"/>
              </a:rPr>
              <a:t>個字元，須包含英文及數字，通行碼設定完成後請儲存或列印通行碼確認單並妥善保存。</a:t>
            </a:r>
            <a:endParaRPr lang="zh-TW" altLang="zh-TW" sz="24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09D45EB2-7961-43CF-8A72-7256A51D6195}"/>
              </a:ext>
            </a:extLst>
          </p:cNvPr>
          <p:cNvSpPr>
            <a:spLocks noGrp="1"/>
          </p:cNvSpPr>
          <p:nvPr>
            <p:ph type="sldNum" sz="quarter" idx="12"/>
          </p:nvPr>
        </p:nvSpPr>
        <p:spPr/>
        <p:txBody>
          <a:bodyPr/>
          <a:lstStyle/>
          <a:p>
            <a:pPr>
              <a:defRPr/>
            </a:pPr>
            <a:fld id="{6696D582-221A-4A7A-9495-2A3992126361}" type="slidenum">
              <a:rPr lang="zh-TW" altLang="en-US" smtClean="0"/>
              <a:pPr>
                <a:defRPr/>
              </a:pPr>
              <a:t>22</a:t>
            </a:fld>
            <a:endParaRPr lang="en-US" altLang="zh-TW"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標題 1"/>
          <p:cNvSpPr txBox="1">
            <a:spLocks/>
          </p:cNvSpPr>
          <p:nvPr/>
        </p:nvSpPr>
        <p:spPr bwMode="auto">
          <a:xfrm>
            <a:off x="263352" y="333376"/>
            <a:ext cx="996808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通行碼設定成功畫面</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(3)</a:t>
            </a:r>
            <a:endParaRPr lang="zh-TW" altLang="en-US" sz="2800" b="1" dirty="0">
              <a:effectLst>
                <a:outerShdw blurRad="38100" dist="38100" dir="2700000" algn="tl">
                  <a:srgbClr val="000000">
                    <a:alpha val="43137"/>
                  </a:srgbClr>
                </a:outerShdw>
              </a:effectLst>
            </a:endParaRPr>
          </a:p>
        </p:txBody>
      </p:sp>
      <p:grpSp>
        <p:nvGrpSpPr>
          <p:cNvPr id="2" name="群組 1">
            <a:extLst>
              <a:ext uri="{FF2B5EF4-FFF2-40B4-BE49-F238E27FC236}">
                <a16:creationId xmlns:a16="http://schemas.microsoft.com/office/drawing/2014/main" id="{9E1592AA-4362-1431-59F4-6317728AA9F4}"/>
              </a:ext>
            </a:extLst>
          </p:cNvPr>
          <p:cNvGrpSpPr/>
          <p:nvPr/>
        </p:nvGrpSpPr>
        <p:grpSpPr>
          <a:xfrm>
            <a:off x="1127448" y="1191986"/>
            <a:ext cx="7745320" cy="3949686"/>
            <a:chOff x="1205868" y="1628800"/>
            <a:chExt cx="6251471" cy="3187906"/>
          </a:xfrm>
        </p:grpSpPr>
        <p:pic>
          <p:nvPicPr>
            <p:cNvPr id="3" name="圖片 2">
              <a:extLst>
                <a:ext uri="{FF2B5EF4-FFF2-40B4-BE49-F238E27FC236}">
                  <a16:creationId xmlns:a16="http://schemas.microsoft.com/office/drawing/2014/main" id="{5E75DB3B-EC14-4B3B-B595-57CDFFD9F9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5868" y="1628800"/>
              <a:ext cx="6251471" cy="2150430"/>
            </a:xfrm>
            <a:prstGeom prst="rect">
              <a:avLst/>
            </a:prstGeom>
            <a:ln>
              <a:solidFill>
                <a:schemeClr val="bg2"/>
              </a:solidFill>
            </a:ln>
          </p:spPr>
        </p:pic>
        <p:sp>
          <p:nvSpPr>
            <p:cNvPr id="8" name="向右箭號 8">
              <a:extLst>
                <a:ext uri="{FF2B5EF4-FFF2-40B4-BE49-F238E27FC236}">
                  <a16:creationId xmlns:a16="http://schemas.microsoft.com/office/drawing/2014/main" id="{B82B4722-6A9D-40EF-93AA-AEBF1BD7751E}"/>
                </a:ext>
              </a:extLst>
            </p:cNvPr>
            <p:cNvSpPr/>
            <p:nvPr/>
          </p:nvSpPr>
          <p:spPr>
            <a:xfrm rot="5400000">
              <a:off x="4706562" y="3144744"/>
              <a:ext cx="1206896" cy="2137027"/>
            </a:xfrm>
            <a:prstGeom prst="bentUpArrow">
              <a:avLst>
                <a:gd name="adj1" fmla="val 16719"/>
                <a:gd name="adj2" fmla="val 23726"/>
                <a:gd name="adj3" fmla="val 21178"/>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4583E65A-BE1C-4589-A315-18092048B730}"/>
                </a:ext>
              </a:extLst>
            </p:cNvPr>
            <p:cNvSpPr/>
            <p:nvPr/>
          </p:nvSpPr>
          <p:spPr>
            <a:xfrm>
              <a:off x="3305247" y="2693041"/>
              <a:ext cx="1944216" cy="15989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FBAD7C37-714C-412B-AA98-395D3E681BAD}"/>
                </a:ext>
              </a:extLst>
            </p:cNvPr>
            <p:cNvSpPr/>
            <p:nvPr/>
          </p:nvSpPr>
          <p:spPr>
            <a:xfrm>
              <a:off x="4048125" y="3105149"/>
              <a:ext cx="535707" cy="21093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投影片編號版面配置區 4">
            <a:extLst>
              <a:ext uri="{FF2B5EF4-FFF2-40B4-BE49-F238E27FC236}">
                <a16:creationId xmlns:a16="http://schemas.microsoft.com/office/drawing/2014/main" id="{2C648D64-E857-45ED-A1A2-5CCB8D84E144}"/>
              </a:ext>
            </a:extLst>
          </p:cNvPr>
          <p:cNvSpPr>
            <a:spLocks noGrp="1"/>
          </p:cNvSpPr>
          <p:nvPr>
            <p:ph type="sldNum" sz="quarter" idx="12"/>
          </p:nvPr>
        </p:nvSpPr>
        <p:spPr/>
        <p:txBody>
          <a:bodyPr/>
          <a:lstStyle/>
          <a:p>
            <a:pPr>
              <a:defRPr/>
            </a:pPr>
            <a:fld id="{6696D582-221A-4A7A-9495-2A3992126361}" type="slidenum">
              <a:rPr lang="zh-TW" altLang="en-US" smtClean="0"/>
              <a:pPr>
                <a:defRPr/>
              </a:pPr>
              <a:t>23</a:t>
            </a:fld>
            <a:endParaRPr lang="en-US" altLang="zh-TW" dirty="0"/>
          </a:p>
        </p:txBody>
      </p:sp>
      <p:pic>
        <p:nvPicPr>
          <p:cNvPr id="7" name="圖片 6">
            <a:extLst>
              <a:ext uri="{FF2B5EF4-FFF2-40B4-BE49-F238E27FC236}">
                <a16:creationId xmlns:a16="http://schemas.microsoft.com/office/drawing/2014/main" id="{F6E5DEBA-4422-42D8-B9DE-52F613E65F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24192" y="1086088"/>
            <a:ext cx="4067279" cy="5168834"/>
          </a:xfrm>
          <a:prstGeom prst="rect">
            <a:avLst/>
          </a:prstGeom>
          <a:ln>
            <a:solidFill>
              <a:schemeClr val="tx1"/>
            </a:solidFill>
          </a:ln>
        </p:spPr>
      </p:pic>
    </p:spTree>
    <p:extLst>
      <p:ext uri="{BB962C8B-B14F-4D97-AF65-F5344CB8AC3E}">
        <p14:creationId xmlns:p14="http://schemas.microsoft.com/office/powerpoint/2010/main" val="2830376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E4F0369-E461-4B85-8218-06AA0777B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7340" y="1007392"/>
            <a:ext cx="8432888" cy="5661968"/>
          </a:xfrm>
          <a:prstGeom prst="rect">
            <a:avLst/>
          </a:prstGeom>
          <a:ln>
            <a:solidFill>
              <a:schemeClr val="bg1">
                <a:lumMod val="85000"/>
              </a:schemeClr>
            </a:solidFill>
          </a:ln>
        </p:spPr>
      </p:pic>
      <p:sp>
        <p:nvSpPr>
          <p:cNvPr id="92163" name="標題 1"/>
          <p:cNvSpPr txBox="1">
            <a:spLocks/>
          </p:cNvSpPr>
          <p:nvPr/>
        </p:nvSpPr>
        <p:spPr bwMode="auto">
          <a:xfrm>
            <a:off x="191344" y="333376"/>
            <a:ext cx="10040094"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登入系統</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(4)</a:t>
            </a:r>
            <a:endParaRPr lang="zh-TW" altLang="en-US" sz="2800" b="1"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DDA84EBB-6BA9-4BA9-9926-19E9AFB2CECB}"/>
              </a:ext>
            </a:extLst>
          </p:cNvPr>
          <p:cNvSpPr>
            <a:spLocks noChangeArrowheads="1"/>
          </p:cNvSpPr>
          <p:nvPr/>
        </p:nvSpPr>
        <p:spPr bwMode="auto">
          <a:xfrm>
            <a:off x="8023150" y="3717032"/>
            <a:ext cx="3473450" cy="2194984"/>
          </a:xfrm>
          <a:prstGeom prst="wedgeRoundRectCallout">
            <a:avLst>
              <a:gd name="adj1" fmla="val -63180"/>
              <a:gd name="adj2" fmla="val 36474"/>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通行碼設定完成後請考生輸入身分證統一編號、出生年月日、統一入學測驗准考證號碼及通行碼登入系統。</a:t>
            </a:r>
            <a:endParaRPr lang="zh-TW" altLang="zh-TW" sz="24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5AA624B1-7F55-4546-9FB0-39F3BB0F1EBD}"/>
              </a:ext>
            </a:extLst>
          </p:cNvPr>
          <p:cNvSpPr>
            <a:spLocks noGrp="1"/>
          </p:cNvSpPr>
          <p:nvPr>
            <p:ph type="sldNum" sz="quarter" idx="12"/>
          </p:nvPr>
        </p:nvSpPr>
        <p:spPr/>
        <p:txBody>
          <a:bodyPr/>
          <a:lstStyle/>
          <a:p>
            <a:pPr>
              <a:defRPr/>
            </a:pPr>
            <a:fld id="{6696D582-221A-4A7A-9495-2A3992126361}" type="slidenum">
              <a:rPr lang="zh-TW" altLang="en-US" smtClean="0"/>
              <a:pPr>
                <a:defRPr/>
              </a:pPr>
              <a:t>24</a:t>
            </a:fld>
            <a:endParaRPr lang="en-US" altLang="zh-TW" dirty="0"/>
          </a:p>
        </p:txBody>
      </p:sp>
      <p:sp>
        <p:nvSpPr>
          <p:cNvPr id="6" name="矩形 5">
            <a:extLst>
              <a:ext uri="{FF2B5EF4-FFF2-40B4-BE49-F238E27FC236}">
                <a16:creationId xmlns:a16="http://schemas.microsoft.com/office/drawing/2014/main" id="{EC943D1F-8A38-4BB7-96DF-43D7491610F9}"/>
              </a:ext>
            </a:extLst>
          </p:cNvPr>
          <p:cNvSpPr/>
          <p:nvPr/>
        </p:nvSpPr>
        <p:spPr>
          <a:xfrm>
            <a:off x="5932706" y="6086199"/>
            <a:ext cx="504055" cy="279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113C8117-9298-4E22-90B4-71D587D87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83279" y="6027941"/>
            <a:ext cx="434568" cy="434568"/>
          </a:xfrm>
          <a:prstGeom prst="rect">
            <a:avLst/>
          </a:prstGeom>
        </p:spPr>
      </p:pic>
    </p:spTree>
    <p:extLst>
      <p:ext uri="{BB962C8B-B14F-4D97-AF65-F5344CB8AC3E}">
        <p14:creationId xmlns:p14="http://schemas.microsoft.com/office/powerpoint/2010/main" val="137294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標題 1"/>
          <p:cNvSpPr txBox="1">
            <a:spLocks/>
          </p:cNvSpPr>
          <p:nvPr/>
        </p:nvSpPr>
        <p:spPr bwMode="auto">
          <a:xfrm>
            <a:off x="191345" y="333376"/>
            <a:ext cx="1008137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600" b="1" dirty="0">
                <a:effectLst>
                  <a:outerShdw blurRad="38100" dist="38100" dir="2700000" algn="tl">
                    <a:srgbClr val="000000">
                      <a:alpha val="43137"/>
                    </a:srgbClr>
                  </a:outerShdw>
                </a:effectLst>
                <a:latin typeface="標楷體" pitchFamily="65" charset="-120"/>
                <a:ea typeface="標楷體" pitchFamily="65" charset="-120"/>
              </a:rPr>
              <a:t>選填登記志願規定說明</a:t>
            </a:r>
            <a:r>
              <a:rPr lang="en-US" altLang="zh-TW" sz="2600" b="1" dirty="0">
                <a:effectLst>
                  <a:outerShdw blurRad="38100" dist="38100" dir="2700000" algn="tl">
                    <a:srgbClr val="000000">
                      <a:alpha val="43137"/>
                    </a:srgbClr>
                  </a:outerShdw>
                </a:effectLst>
                <a:latin typeface="標楷體" pitchFamily="65" charset="-120"/>
                <a:ea typeface="標楷體" pitchFamily="65" charset="-120"/>
              </a:rPr>
              <a:t>(5)</a:t>
            </a:r>
            <a:endParaRPr lang="zh-TW" altLang="en-US" sz="26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300E2E99-8EE7-40FE-B8AF-892E4A46D4F4}"/>
              </a:ext>
            </a:extLst>
          </p:cNvPr>
          <p:cNvSpPr>
            <a:spLocks noGrp="1"/>
          </p:cNvSpPr>
          <p:nvPr>
            <p:ph type="sldNum" sz="quarter" idx="12"/>
          </p:nvPr>
        </p:nvSpPr>
        <p:spPr/>
        <p:txBody>
          <a:bodyPr/>
          <a:lstStyle/>
          <a:p>
            <a:pPr>
              <a:defRPr/>
            </a:pPr>
            <a:fld id="{6696D582-221A-4A7A-9495-2A3992126361}" type="slidenum">
              <a:rPr lang="zh-TW" altLang="en-US" smtClean="0"/>
              <a:pPr>
                <a:defRPr/>
              </a:pPr>
              <a:t>25</a:t>
            </a:fld>
            <a:endParaRPr lang="en-US" altLang="zh-TW" dirty="0"/>
          </a:p>
        </p:txBody>
      </p:sp>
      <p:pic>
        <p:nvPicPr>
          <p:cNvPr id="3" name="圖片 2">
            <a:extLst>
              <a:ext uri="{FF2B5EF4-FFF2-40B4-BE49-F238E27FC236}">
                <a16:creationId xmlns:a16="http://schemas.microsoft.com/office/drawing/2014/main" id="{8AA099FF-37DE-4071-BAFD-32F7360063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98884" y="968302"/>
            <a:ext cx="8506221" cy="5701058"/>
          </a:xfrm>
          <a:prstGeom prst="rect">
            <a:avLst/>
          </a:prstGeom>
          <a:ln>
            <a:solidFill>
              <a:schemeClr val="bg1">
                <a:lumMod val="85000"/>
              </a:schemeClr>
            </a:solidFill>
          </a:ln>
        </p:spPr>
      </p:pic>
      <p:sp>
        <p:nvSpPr>
          <p:cNvPr id="9" name="AutoShape 4">
            <a:extLst>
              <a:ext uri="{FF2B5EF4-FFF2-40B4-BE49-F238E27FC236}">
                <a16:creationId xmlns:a16="http://schemas.microsoft.com/office/drawing/2014/main" id="{22D064AA-B3AA-4463-8E20-3F8170CA75FD}"/>
              </a:ext>
            </a:extLst>
          </p:cNvPr>
          <p:cNvSpPr>
            <a:spLocks noChangeArrowheads="1"/>
          </p:cNvSpPr>
          <p:nvPr/>
        </p:nvSpPr>
        <p:spPr bwMode="auto">
          <a:xfrm>
            <a:off x="7680176" y="2732931"/>
            <a:ext cx="4104456" cy="3180778"/>
          </a:xfrm>
          <a:prstGeom prst="wedgeRoundRectCallout">
            <a:avLst>
              <a:gd name="adj1" fmla="val -72032"/>
              <a:gd name="adj2" fmla="val 58640"/>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首次登入，考生請詳細閱讀「選填登記志願規則說明」，以免權益受損。了解選填登記志願規則後，勾選下圖中的核取方塊，並點選「同意，開始選填登記志願」即可開始進行選填登記志願。</a:t>
            </a:r>
            <a:endParaRPr lang="zh-TW" altLang="zh-TW" sz="2400" b="1" dirty="0">
              <a:solidFill>
                <a:srgbClr val="0000FF"/>
              </a:solidFill>
              <a:latin typeface="標楷體" pitchFamily="65" charset="-120"/>
              <a:ea typeface="標楷體"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txBox="1">
            <a:spLocks/>
          </p:cNvSpPr>
          <p:nvPr/>
        </p:nvSpPr>
        <p:spPr bwMode="auto">
          <a:xfrm>
            <a:off x="263352" y="333376"/>
            <a:ext cx="98267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操作介面</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(6)</a:t>
            </a:r>
            <a:endParaRPr lang="zh-TW" altLang="en-US" sz="2800" b="1" dirty="0">
              <a:effectLst>
                <a:outerShdw blurRad="38100" dist="38100" dir="2700000" algn="tl">
                  <a:srgbClr val="000000">
                    <a:alpha val="43137"/>
                  </a:srgbClr>
                </a:outerShdw>
              </a:effectLst>
            </a:endParaRPr>
          </a:p>
        </p:txBody>
      </p:sp>
      <p:sp>
        <p:nvSpPr>
          <p:cNvPr id="7" name="投影片編號版面配置區 6">
            <a:extLst>
              <a:ext uri="{FF2B5EF4-FFF2-40B4-BE49-F238E27FC236}">
                <a16:creationId xmlns:a16="http://schemas.microsoft.com/office/drawing/2014/main" id="{5F0E8EAD-C93C-4AC0-9A16-11D0E269BC95}"/>
              </a:ext>
            </a:extLst>
          </p:cNvPr>
          <p:cNvSpPr>
            <a:spLocks noGrp="1"/>
          </p:cNvSpPr>
          <p:nvPr>
            <p:ph type="sldNum" sz="quarter" idx="12"/>
          </p:nvPr>
        </p:nvSpPr>
        <p:spPr/>
        <p:txBody>
          <a:bodyPr/>
          <a:lstStyle/>
          <a:p>
            <a:pPr>
              <a:defRPr/>
            </a:pPr>
            <a:fld id="{6696D582-221A-4A7A-9495-2A3992126361}" type="slidenum">
              <a:rPr lang="zh-TW" altLang="en-US" smtClean="0"/>
              <a:pPr>
                <a:defRPr/>
              </a:pPr>
              <a:t>26</a:t>
            </a:fld>
            <a:endParaRPr lang="en-US" altLang="zh-TW" dirty="0"/>
          </a:p>
        </p:txBody>
      </p:sp>
      <p:pic>
        <p:nvPicPr>
          <p:cNvPr id="18" name="圖片 17">
            <a:extLst>
              <a:ext uri="{FF2B5EF4-FFF2-40B4-BE49-F238E27FC236}">
                <a16:creationId xmlns:a16="http://schemas.microsoft.com/office/drawing/2014/main" id="{AB9D978B-48E8-49CD-8D06-51A5636687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717" y="966789"/>
            <a:ext cx="7391855" cy="5754686"/>
          </a:xfrm>
          <a:prstGeom prst="rect">
            <a:avLst/>
          </a:prstGeom>
          <a:ln>
            <a:solidFill>
              <a:schemeClr val="tx1">
                <a:lumMod val="50000"/>
                <a:lumOff val="50000"/>
              </a:schemeClr>
            </a:solidFill>
          </a:ln>
        </p:spPr>
      </p:pic>
      <p:sp>
        <p:nvSpPr>
          <p:cNvPr id="13" name="AutoShape 4">
            <a:extLst>
              <a:ext uri="{FF2B5EF4-FFF2-40B4-BE49-F238E27FC236}">
                <a16:creationId xmlns:a16="http://schemas.microsoft.com/office/drawing/2014/main" id="{5A947ECF-B2E1-4EF2-9BDC-C110F54E8929}"/>
              </a:ext>
            </a:extLst>
          </p:cNvPr>
          <p:cNvSpPr>
            <a:spLocks noChangeArrowheads="1"/>
          </p:cNvSpPr>
          <p:nvPr/>
        </p:nvSpPr>
        <p:spPr bwMode="auto">
          <a:xfrm>
            <a:off x="1038192" y="4475278"/>
            <a:ext cx="4248472" cy="835257"/>
          </a:xfrm>
          <a:prstGeom prst="wedgeRoundRectCallout">
            <a:avLst>
              <a:gd name="adj1" fmla="val 71847"/>
              <a:gd name="adj2" fmla="val -22738"/>
              <a:gd name="adj3" fmla="val 16667"/>
            </a:avLst>
          </a:prstGeom>
          <a:solidFill>
            <a:srgbClr val="FFFEA8"/>
          </a:solidFill>
          <a:ln w="19050" algn="ctr">
            <a:solidFill>
              <a:schemeClr val="tx1"/>
            </a:solidFill>
            <a:miter lim="800000"/>
            <a:headEnd/>
            <a:tailEnd/>
          </a:ln>
        </p:spPr>
        <p:txBody>
          <a:bodyPr/>
          <a:lstStyle/>
          <a:p>
            <a:r>
              <a:rPr lang="zh-TW" altLang="zh-TW" sz="2000" b="1" dirty="0">
                <a:solidFill>
                  <a:srgbClr val="0000FF"/>
                </a:solidFill>
                <a:latin typeface="標楷體" pitchFamily="65" charset="-120"/>
                <a:ea typeface="標楷體" pitchFamily="65" charset="-120"/>
              </a:rPr>
              <a:t>考生可點選此按鈕以調整位於「已選取志願」清單內的志願順序。</a:t>
            </a:r>
            <a:endParaRPr lang="zh-TW" altLang="en-US" sz="2000" b="1" dirty="0">
              <a:solidFill>
                <a:srgbClr val="0000FF"/>
              </a:solidFill>
              <a:latin typeface="標楷體" pitchFamily="65" charset="-120"/>
              <a:ea typeface="標楷體" pitchFamily="65" charset="-120"/>
            </a:endParaRPr>
          </a:p>
        </p:txBody>
      </p:sp>
      <p:sp>
        <p:nvSpPr>
          <p:cNvPr id="17" name="AutoShape 4">
            <a:extLst>
              <a:ext uri="{FF2B5EF4-FFF2-40B4-BE49-F238E27FC236}">
                <a16:creationId xmlns:a16="http://schemas.microsoft.com/office/drawing/2014/main" id="{CD3E0874-C9B8-4721-BFBD-B2D7F084586F}"/>
              </a:ext>
            </a:extLst>
          </p:cNvPr>
          <p:cNvSpPr>
            <a:spLocks noChangeArrowheads="1"/>
          </p:cNvSpPr>
          <p:nvPr/>
        </p:nvSpPr>
        <p:spPr bwMode="auto">
          <a:xfrm>
            <a:off x="1038192" y="3424237"/>
            <a:ext cx="4698938" cy="835257"/>
          </a:xfrm>
          <a:prstGeom prst="wedgeRoundRectCallout">
            <a:avLst>
              <a:gd name="adj1" fmla="val 60909"/>
              <a:gd name="adj2" fmla="val -25134"/>
              <a:gd name="adj3" fmla="val 16667"/>
            </a:avLst>
          </a:prstGeom>
          <a:solidFill>
            <a:srgbClr val="FFFEA8"/>
          </a:solidFill>
          <a:ln w="19050" algn="ctr">
            <a:solidFill>
              <a:schemeClr val="tx1"/>
            </a:solidFill>
            <a:miter lim="800000"/>
            <a:headEnd/>
            <a:tailEnd/>
          </a:ln>
        </p:spPr>
        <p:txBody>
          <a:bodyPr/>
          <a:lstStyle/>
          <a:p>
            <a:pPr algn="just" hangingPunct="0"/>
            <a:r>
              <a:rPr lang="zh-TW" altLang="zh-TW" sz="2000" b="1" dirty="0">
                <a:solidFill>
                  <a:srgbClr val="0000FF"/>
                </a:solidFill>
                <a:latin typeface="標楷體" pitchFamily="65" charset="-120"/>
                <a:ea typeface="標楷體" pitchFamily="65" charset="-120"/>
              </a:rPr>
              <a:t>考生可在「</a:t>
            </a:r>
            <a:r>
              <a:rPr lang="zh-TW" altLang="en-US" sz="2000" b="1" dirty="0">
                <a:solidFill>
                  <a:srgbClr val="0000FF"/>
                </a:solidFill>
                <a:latin typeface="標楷體" pitchFamily="65" charset="-120"/>
                <a:ea typeface="標楷體" pitchFamily="65" charset="-120"/>
              </a:rPr>
              <a:t>可登記</a:t>
            </a:r>
            <a:r>
              <a:rPr lang="zh-TW" altLang="zh-TW" sz="2000" b="1" dirty="0">
                <a:solidFill>
                  <a:srgbClr val="0000FF"/>
                </a:solidFill>
                <a:latin typeface="標楷體" pitchFamily="65" charset="-120"/>
                <a:ea typeface="標楷體" pitchFamily="65" charset="-120"/>
              </a:rPr>
              <a:t>校系科（組）學程志願」清單內，點選此按鈕加入志願。</a:t>
            </a:r>
            <a:endParaRPr lang="zh-TW" altLang="en-US" sz="2000" b="1" dirty="0">
              <a:solidFill>
                <a:srgbClr val="0000FF"/>
              </a:solidFill>
              <a:latin typeface="標楷體" pitchFamily="65" charset="-120"/>
              <a:ea typeface="標楷體" pitchFamily="65" charset="-120"/>
            </a:endParaRPr>
          </a:p>
        </p:txBody>
      </p:sp>
      <p:sp>
        <p:nvSpPr>
          <p:cNvPr id="2" name="矩形 1">
            <a:extLst>
              <a:ext uri="{FF2B5EF4-FFF2-40B4-BE49-F238E27FC236}">
                <a16:creationId xmlns:a16="http://schemas.microsoft.com/office/drawing/2014/main" id="{93B84E70-2A97-F682-B062-1837FCC8957E}"/>
              </a:ext>
            </a:extLst>
          </p:cNvPr>
          <p:cNvSpPr/>
          <p:nvPr/>
        </p:nvSpPr>
        <p:spPr>
          <a:xfrm>
            <a:off x="6312024" y="3457575"/>
            <a:ext cx="412626" cy="5905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E55D6445-59C5-D2EE-82A3-5926BE9A4267}"/>
              </a:ext>
            </a:extLst>
          </p:cNvPr>
          <p:cNvSpPr/>
          <p:nvPr/>
        </p:nvSpPr>
        <p:spPr>
          <a:xfrm>
            <a:off x="6312024" y="4090987"/>
            <a:ext cx="412626" cy="1576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B20B5B5-25AA-FDE7-A680-65F5B6B1579F}"/>
              </a:ext>
            </a:extLst>
          </p:cNvPr>
          <p:cNvSpPr/>
          <p:nvPr/>
        </p:nvSpPr>
        <p:spPr>
          <a:xfrm>
            <a:off x="6312024" y="5753100"/>
            <a:ext cx="412626" cy="5619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1F3C1BB4-AD03-A5AE-71CF-772D5010495C}"/>
              </a:ext>
            </a:extLst>
          </p:cNvPr>
          <p:cNvSpPr/>
          <p:nvPr/>
        </p:nvSpPr>
        <p:spPr>
          <a:xfrm>
            <a:off x="8534401" y="3333750"/>
            <a:ext cx="914400" cy="1809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AutoShape 4">
            <a:extLst>
              <a:ext uri="{FF2B5EF4-FFF2-40B4-BE49-F238E27FC236}">
                <a16:creationId xmlns:a16="http://schemas.microsoft.com/office/drawing/2014/main" id="{69D664B9-E22A-4A77-ABF6-AE7BAE09C028}"/>
              </a:ext>
            </a:extLst>
          </p:cNvPr>
          <p:cNvSpPr>
            <a:spLocks noChangeArrowheads="1"/>
          </p:cNvSpPr>
          <p:nvPr/>
        </p:nvSpPr>
        <p:spPr bwMode="auto">
          <a:xfrm>
            <a:off x="8373199" y="1700213"/>
            <a:ext cx="2743200" cy="1157286"/>
          </a:xfrm>
          <a:prstGeom prst="wedgeRoundRectCallout">
            <a:avLst>
              <a:gd name="adj1" fmla="val -23224"/>
              <a:gd name="adj2" fmla="val 69151"/>
              <a:gd name="adj3" fmla="val 16667"/>
            </a:avLst>
          </a:prstGeom>
          <a:solidFill>
            <a:srgbClr val="FFFEA8"/>
          </a:solidFill>
          <a:ln w="19050" algn="ctr">
            <a:solidFill>
              <a:schemeClr val="tx1"/>
            </a:solidFill>
            <a:miter lim="800000"/>
            <a:headEnd/>
            <a:tailEnd/>
          </a:ln>
        </p:spPr>
        <p:txBody>
          <a:bodyPr/>
          <a:lstStyle/>
          <a:p>
            <a:r>
              <a:rPr lang="zh-TW" altLang="en-US" sz="2000" b="1" dirty="0">
                <a:solidFill>
                  <a:srgbClr val="0000FF"/>
                </a:solidFill>
                <a:latin typeface="標楷體" pitchFamily="65" charset="-120"/>
                <a:ea typeface="標楷體" pitchFamily="65" charset="-120"/>
              </a:rPr>
              <a:t>考</a:t>
            </a:r>
            <a:r>
              <a:rPr lang="zh-TW" altLang="zh-TW" sz="2000" b="1" dirty="0">
                <a:solidFill>
                  <a:srgbClr val="0000FF"/>
                </a:solidFill>
                <a:latin typeface="標楷體" pitchFamily="65" charset="-120"/>
                <a:ea typeface="標楷體" pitchFamily="65" charset="-120"/>
              </a:rPr>
              <a:t>生可直接輸入校系科</a:t>
            </a:r>
            <a:r>
              <a:rPr lang="en-US" altLang="zh-TW" sz="2000" b="1" dirty="0">
                <a:solidFill>
                  <a:srgbClr val="0000FF"/>
                </a:solidFill>
                <a:latin typeface="標楷體" pitchFamily="65" charset="-120"/>
                <a:ea typeface="標楷體" pitchFamily="65" charset="-120"/>
              </a:rPr>
              <a:t>(</a:t>
            </a:r>
            <a:r>
              <a:rPr lang="zh-TW" altLang="zh-TW" sz="2000" b="1" dirty="0">
                <a:solidFill>
                  <a:srgbClr val="0000FF"/>
                </a:solidFill>
                <a:latin typeface="標楷體" pitchFamily="65" charset="-120"/>
                <a:ea typeface="標楷體" pitchFamily="65" charset="-120"/>
              </a:rPr>
              <a:t>組</a:t>
            </a:r>
            <a:r>
              <a:rPr lang="en-US" altLang="zh-TW" sz="2000" b="1" dirty="0">
                <a:solidFill>
                  <a:srgbClr val="0000FF"/>
                </a:solidFill>
                <a:latin typeface="標楷體" pitchFamily="65" charset="-120"/>
                <a:ea typeface="標楷體" pitchFamily="65" charset="-120"/>
              </a:rPr>
              <a:t>)</a:t>
            </a:r>
            <a:r>
              <a:rPr lang="zh-TW" altLang="zh-TW" sz="2000" b="1" dirty="0">
                <a:solidFill>
                  <a:srgbClr val="0000FF"/>
                </a:solidFill>
                <a:latin typeface="標楷體" pitchFamily="65" charset="-120"/>
                <a:ea typeface="標楷體" pitchFamily="65" charset="-120"/>
              </a:rPr>
              <a:t>、學程志願代碼加入志願。</a:t>
            </a:r>
            <a:endParaRPr lang="zh-TW" altLang="en-US" sz="2000" b="1" dirty="0">
              <a:solidFill>
                <a:srgbClr val="0000FF"/>
              </a:solidFill>
              <a:latin typeface="標楷體" pitchFamily="65" charset="-120"/>
              <a:ea typeface="標楷體" pitchFamily="65" charset="-120"/>
            </a:endParaRPr>
          </a:p>
        </p:txBody>
      </p:sp>
      <p:sp>
        <p:nvSpPr>
          <p:cNvPr id="16" name="AutoShape 4">
            <a:extLst>
              <a:ext uri="{FF2B5EF4-FFF2-40B4-BE49-F238E27FC236}">
                <a16:creationId xmlns:a16="http://schemas.microsoft.com/office/drawing/2014/main" id="{09C4D553-AE81-4AC7-B4B1-6A6683888338}"/>
              </a:ext>
            </a:extLst>
          </p:cNvPr>
          <p:cNvSpPr>
            <a:spLocks noChangeArrowheads="1"/>
          </p:cNvSpPr>
          <p:nvPr/>
        </p:nvSpPr>
        <p:spPr bwMode="auto">
          <a:xfrm>
            <a:off x="8345292" y="3832226"/>
            <a:ext cx="3138192" cy="1157287"/>
          </a:xfrm>
          <a:prstGeom prst="wedgeRoundRectCallout">
            <a:avLst>
              <a:gd name="adj1" fmla="val -21801"/>
              <a:gd name="adj2" fmla="val -71751"/>
              <a:gd name="adj3" fmla="val 16667"/>
            </a:avLst>
          </a:prstGeom>
          <a:solidFill>
            <a:srgbClr val="FFFEA8"/>
          </a:solidFill>
          <a:ln w="19050" algn="ctr">
            <a:solidFill>
              <a:schemeClr val="tx1"/>
            </a:solidFill>
            <a:miter lim="800000"/>
            <a:headEnd/>
            <a:tailEnd/>
          </a:ln>
        </p:spPr>
        <p:txBody>
          <a:bodyPr/>
          <a:lstStyle/>
          <a:p>
            <a:r>
              <a:rPr lang="zh-TW" altLang="zh-TW" sz="2000" b="1" dirty="0">
                <a:solidFill>
                  <a:srgbClr val="0000FF"/>
                </a:solidFill>
                <a:latin typeface="標楷體" pitchFamily="65" charset="-120"/>
                <a:ea typeface="標楷體" pitchFamily="65" charset="-120"/>
              </a:rPr>
              <a:t>點選此按鈕，則會清除考生在「已選取志願」清單內所有的志願。</a:t>
            </a:r>
            <a:endParaRPr lang="zh-TW" altLang="en-US" sz="2000" b="1" dirty="0">
              <a:solidFill>
                <a:srgbClr val="0000FF"/>
              </a:solidFill>
              <a:latin typeface="標楷體" pitchFamily="65" charset="-120"/>
              <a:ea typeface="標楷體" pitchFamily="65" charset="-120"/>
            </a:endParaRPr>
          </a:p>
        </p:txBody>
      </p:sp>
      <p:sp>
        <p:nvSpPr>
          <p:cNvPr id="14" name="AutoShape 4">
            <a:extLst>
              <a:ext uri="{FF2B5EF4-FFF2-40B4-BE49-F238E27FC236}">
                <a16:creationId xmlns:a16="http://schemas.microsoft.com/office/drawing/2014/main" id="{B099B1D5-8627-4490-BBD1-4B544C9B3365}"/>
              </a:ext>
            </a:extLst>
          </p:cNvPr>
          <p:cNvSpPr>
            <a:spLocks noChangeArrowheads="1"/>
          </p:cNvSpPr>
          <p:nvPr/>
        </p:nvSpPr>
        <p:spPr bwMode="auto">
          <a:xfrm>
            <a:off x="7300577" y="5139083"/>
            <a:ext cx="4182907" cy="1160555"/>
          </a:xfrm>
          <a:prstGeom prst="wedgeRoundRectCallout">
            <a:avLst>
              <a:gd name="adj1" fmla="val -61430"/>
              <a:gd name="adj2" fmla="val 20297"/>
              <a:gd name="adj3" fmla="val 16667"/>
            </a:avLst>
          </a:prstGeom>
          <a:solidFill>
            <a:srgbClr val="FFFEA8"/>
          </a:solidFill>
          <a:ln w="19050" algn="ctr">
            <a:solidFill>
              <a:schemeClr val="tx1"/>
            </a:solidFill>
            <a:miter lim="800000"/>
            <a:headEnd/>
            <a:tailEnd/>
          </a:ln>
        </p:spPr>
        <p:txBody>
          <a:bodyPr/>
          <a:lstStyle/>
          <a:p>
            <a:pPr algn="just" hangingPunct="0"/>
            <a:r>
              <a:rPr lang="zh-TW" altLang="zh-TW" sz="2000" b="1" dirty="0">
                <a:solidFill>
                  <a:srgbClr val="0000FF"/>
                </a:solidFill>
                <a:latin typeface="標楷體" pitchFamily="65" charset="-120"/>
                <a:ea typeface="標楷體" pitchFamily="65" charset="-120"/>
              </a:rPr>
              <a:t>考生在「已選</a:t>
            </a:r>
            <a:r>
              <a:rPr lang="zh-TW" altLang="en-US" sz="2000" b="1" dirty="0">
                <a:solidFill>
                  <a:srgbClr val="0000FF"/>
                </a:solidFill>
                <a:latin typeface="標楷體" pitchFamily="65" charset="-120"/>
                <a:ea typeface="標楷體" pitchFamily="65" charset="-120"/>
              </a:rPr>
              <a:t>填</a:t>
            </a:r>
            <a:r>
              <a:rPr lang="zh-TW" altLang="zh-TW" sz="2000" b="1" dirty="0">
                <a:solidFill>
                  <a:srgbClr val="0000FF"/>
                </a:solidFill>
                <a:latin typeface="標楷體" pitchFamily="65" charset="-120"/>
                <a:ea typeface="標楷體" pitchFamily="65" charset="-120"/>
              </a:rPr>
              <a:t>志願」清單內選擇想刪除的志願後，點選此按鈕，則會刪除考生所選擇的志願。</a:t>
            </a:r>
            <a:endParaRPr lang="zh-TW" altLang="en-US" sz="2000" b="1" dirty="0">
              <a:solidFill>
                <a:srgbClr val="0000FF"/>
              </a:solidFill>
              <a:latin typeface="標楷體" pitchFamily="65" charset="-120"/>
              <a:ea typeface="標楷體" pitchFamily="65" charset="-120"/>
            </a:endParaRPr>
          </a:p>
        </p:txBody>
      </p:sp>
      <p:sp>
        <p:nvSpPr>
          <p:cNvPr id="5" name="矩形 4">
            <a:extLst>
              <a:ext uri="{FF2B5EF4-FFF2-40B4-BE49-F238E27FC236}">
                <a16:creationId xmlns:a16="http://schemas.microsoft.com/office/drawing/2014/main" id="{3A015D16-F45A-7F3E-FD73-FE1787B6DE9B}"/>
              </a:ext>
            </a:extLst>
          </p:cNvPr>
          <p:cNvSpPr/>
          <p:nvPr/>
        </p:nvSpPr>
        <p:spPr>
          <a:xfrm>
            <a:off x="6781800" y="3086100"/>
            <a:ext cx="2743200" cy="1714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87410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C08BC47-3BE3-4B32-E9EA-65D81BFCC0AE}"/>
              </a:ext>
            </a:extLst>
          </p:cNvPr>
          <p:cNvGrpSpPr/>
          <p:nvPr/>
        </p:nvGrpSpPr>
        <p:grpSpPr>
          <a:xfrm>
            <a:off x="1919536" y="966789"/>
            <a:ext cx="7416824" cy="5640493"/>
            <a:chOff x="1919536" y="966789"/>
            <a:chExt cx="7416824" cy="5640493"/>
          </a:xfrm>
        </p:grpSpPr>
        <p:pic>
          <p:nvPicPr>
            <p:cNvPr id="4" name="圖片 3">
              <a:extLst>
                <a:ext uri="{FF2B5EF4-FFF2-40B4-BE49-F238E27FC236}">
                  <a16:creationId xmlns:a16="http://schemas.microsoft.com/office/drawing/2014/main" id="{8EF8FAB2-F18B-48DC-B46D-FA9073E121AC}"/>
                </a:ext>
              </a:extLst>
            </p:cNvPr>
            <p:cNvPicPr>
              <a:picLocks noChangeAspect="1"/>
            </p:cNvPicPr>
            <p:nvPr/>
          </p:nvPicPr>
          <p:blipFill>
            <a:blip r:embed="rId3">
              <a:extLst>
                <a:ext uri="{28A0092B-C50C-407E-A947-70E740481C1C}">
                  <a14:useLocalDpi xmlns:a14="http://schemas.microsoft.com/office/drawing/2010/main" val="0"/>
                </a:ext>
              </a:extLst>
            </a:blip>
            <a:srcRect t="1496" b="820"/>
            <a:stretch/>
          </p:blipFill>
          <p:spPr>
            <a:xfrm>
              <a:off x="1919536" y="966789"/>
              <a:ext cx="7416824" cy="5640493"/>
            </a:xfrm>
            <a:prstGeom prst="rect">
              <a:avLst/>
            </a:prstGeom>
            <a:ln>
              <a:solidFill>
                <a:schemeClr val="tx1">
                  <a:lumMod val="50000"/>
                  <a:lumOff val="50000"/>
                </a:schemeClr>
              </a:solidFill>
            </a:ln>
          </p:spPr>
        </p:pic>
        <p:sp>
          <p:nvSpPr>
            <p:cNvPr id="3" name="矩形 2">
              <a:extLst>
                <a:ext uri="{FF2B5EF4-FFF2-40B4-BE49-F238E27FC236}">
                  <a16:creationId xmlns:a16="http://schemas.microsoft.com/office/drawing/2014/main" id="{D97F1BEF-A187-029D-0E5A-F686427F52DD}"/>
                </a:ext>
              </a:extLst>
            </p:cNvPr>
            <p:cNvSpPr/>
            <p:nvPr/>
          </p:nvSpPr>
          <p:spPr>
            <a:xfrm>
              <a:off x="4562474" y="1962149"/>
              <a:ext cx="669429" cy="123825"/>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6258" name="標題 1"/>
          <p:cNvSpPr txBox="1">
            <a:spLocks/>
          </p:cNvSpPr>
          <p:nvPr/>
        </p:nvSpPr>
        <p:spPr bwMode="auto">
          <a:xfrm>
            <a:off x="263352" y="333376"/>
            <a:ext cx="98267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查詢志願代碼</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(7)</a:t>
            </a:r>
            <a:endParaRPr lang="zh-TW" altLang="en-US" sz="2800" b="1" dirty="0">
              <a:effectLst>
                <a:outerShdw blurRad="38100" dist="38100" dir="2700000" algn="tl">
                  <a:srgbClr val="000000">
                    <a:alpha val="43137"/>
                  </a:srgbClr>
                </a:outerShdw>
              </a:effectLst>
            </a:endParaRPr>
          </a:p>
        </p:txBody>
      </p:sp>
      <p:sp>
        <p:nvSpPr>
          <p:cNvPr id="16" name="AutoShape 4">
            <a:extLst>
              <a:ext uri="{FF2B5EF4-FFF2-40B4-BE49-F238E27FC236}">
                <a16:creationId xmlns:a16="http://schemas.microsoft.com/office/drawing/2014/main" id="{5D8A7186-2CE0-4FBA-87B9-CD9BE66CB969}"/>
              </a:ext>
            </a:extLst>
          </p:cNvPr>
          <p:cNvSpPr>
            <a:spLocks noChangeArrowheads="1"/>
          </p:cNvSpPr>
          <p:nvPr/>
        </p:nvSpPr>
        <p:spPr bwMode="auto">
          <a:xfrm>
            <a:off x="3822643" y="1752705"/>
            <a:ext cx="4546713" cy="1165106"/>
          </a:xfrm>
          <a:prstGeom prst="wedgeRoundRectCallout">
            <a:avLst>
              <a:gd name="adj1" fmla="val -24083"/>
              <a:gd name="adj2" fmla="val 70232"/>
              <a:gd name="adj3" fmla="val 16667"/>
            </a:avLst>
          </a:prstGeom>
          <a:solidFill>
            <a:srgbClr val="FFFEA8"/>
          </a:solidFill>
          <a:ln w="19050" algn="ctr">
            <a:solidFill>
              <a:schemeClr val="tx1"/>
            </a:solidFill>
            <a:miter lim="800000"/>
            <a:headEnd/>
            <a:tailEnd/>
          </a:ln>
        </p:spPr>
        <p:txBody>
          <a:bodyPr/>
          <a:lstStyle/>
          <a:p>
            <a:pPr algn="just" hangingPunct="0"/>
            <a:r>
              <a:rPr lang="zh-TW" altLang="zh-TW" sz="2000" b="1" dirty="0">
                <a:solidFill>
                  <a:srgbClr val="0000FF"/>
                </a:solidFill>
                <a:latin typeface="標楷體" pitchFamily="65" charset="-120"/>
                <a:ea typeface="標楷體" pitchFamily="65" charset="-120"/>
              </a:rPr>
              <a:t>考生</a:t>
            </a:r>
            <a:r>
              <a:rPr lang="zh-TW" altLang="en-US" sz="2000" b="1" dirty="0">
                <a:solidFill>
                  <a:srgbClr val="0000FF"/>
                </a:solidFill>
                <a:latin typeface="標楷體" pitchFamily="65" charset="-120"/>
                <a:ea typeface="標楷體" pitchFamily="65" charset="-120"/>
              </a:rPr>
              <a:t>可點</a:t>
            </a:r>
            <a:r>
              <a:rPr lang="zh-TW"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 </a:t>
            </a:r>
            <a:r>
              <a:rPr lang="zh-TW" altLang="en-US" sz="2000" b="1" u="sng" dirty="0">
                <a:solidFill>
                  <a:srgbClr val="0000FF"/>
                </a:solidFill>
                <a:latin typeface="標楷體" pitchFamily="65" charset="-120"/>
                <a:ea typeface="標楷體" pitchFamily="65" charset="-120"/>
              </a:rPr>
              <a:t>可登記群</a:t>
            </a:r>
            <a:r>
              <a:rPr lang="en-US" altLang="zh-TW" sz="2000" b="1" u="sng" dirty="0">
                <a:solidFill>
                  <a:srgbClr val="0000FF"/>
                </a:solidFill>
                <a:latin typeface="標楷體" pitchFamily="65" charset="-120"/>
                <a:ea typeface="標楷體" pitchFamily="65" charset="-120"/>
              </a:rPr>
              <a:t>(</a:t>
            </a:r>
            <a:r>
              <a:rPr lang="zh-TW" altLang="en-US" sz="2000" b="1" u="sng" dirty="0">
                <a:solidFill>
                  <a:srgbClr val="0000FF"/>
                </a:solidFill>
                <a:latin typeface="標楷體" pitchFamily="65" charset="-120"/>
                <a:ea typeface="標楷體" pitchFamily="65" charset="-120"/>
              </a:rPr>
              <a:t>類</a:t>
            </a:r>
            <a:r>
              <a:rPr lang="en-US" altLang="zh-TW" sz="2000" b="1" u="sng" dirty="0">
                <a:solidFill>
                  <a:srgbClr val="0000FF"/>
                </a:solidFill>
                <a:latin typeface="標楷體" pitchFamily="65" charset="-120"/>
                <a:ea typeface="標楷體" pitchFamily="65" charset="-120"/>
              </a:rPr>
              <a:t>)</a:t>
            </a:r>
            <a:r>
              <a:rPr lang="zh-TW" altLang="en-US" sz="2000" b="1" u="sng" dirty="0">
                <a:solidFill>
                  <a:srgbClr val="0000FF"/>
                </a:solidFill>
                <a:latin typeface="標楷體" pitchFamily="65" charset="-120"/>
                <a:ea typeface="標楷體" pitchFamily="65" charset="-120"/>
              </a:rPr>
              <a:t>所有校系科（組）學程簡介 </a:t>
            </a:r>
            <a:r>
              <a:rPr lang="en-US" altLang="zh-TW" sz="2000" b="1" u="sng" dirty="0">
                <a:solidFill>
                  <a:srgbClr val="0000FF"/>
                </a:solidFill>
                <a:latin typeface="標楷體" pitchFamily="65" charset="-120"/>
                <a:ea typeface="標楷體" pitchFamily="65" charset="-120"/>
              </a:rPr>
              <a:t>(</a:t>
            </a:r>
            <a:r>
              <a:rPr lang="zh-TW" altLang="en-US" sz="2000" b="1" u="sng" dirty="0">
                <a:solidFill>
                  <a:srgbClr val="0000FF"/>
                </a:solidFill>
                <a:latin typeface="標楷體" pitchFamily="65" charset="-120"/>
                <a:ea typeface="標楷體" pitchFamily="65" charset="-120"/>
              </a:rPr>
              <a:t>查詢志願代碼</a:t>
            </a:r>
            <a:r>
              <a:rPr lang="en-US" altLang="zh-TW" sz="2000" b="1" u="sng" dirty="0">
                <a:solidFill>
                  <a:srgbClr val="0000FF"/>
                </a:solidFill>
                <a:latin typeface="標楷體" pitchFamily="65" charset="-120"/>
                <a:ea typeface="標楷體" pitchFamily="65" charset="-120"/>
              </a:rPr>
              <a:t>) </a:t>
            </a:r>
            <a:r>
              <a:rPr lang="zh-TW"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連結</a:t>
            </a:r>
            <a:r>
              <a:rPr lang="zh-TW"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查詢</a:t>
            </a:r>
            <a:r>
              <a:rPr lang="zh-TW" altLang="zh-TW" sz="2000" b="1" dirty="0">
                <a:solidFill>
                  <a:srgbClr val="0000FF"/>
                </a:solidFill>
                <a:latin typeface="標楷體" pitchFamily="65" charset="-120"/>
                <a:ea typeface="標楷體" pitchFamily="65" charset="-120"/>
              </a:rPr>
              <a:t>志願</a:t>
            </a:r>
            <a:r>
              <a:rPr lang="zh-TW" altLang="en-US" sz="2000" b="1" dirty="0">
                <a:solidFill>
                  <a:srgbClr val="0000FF"/>
                </a:solidFill>
                <a:latin typeface="標楷體" pitchFamily="65" charset="-120"/>
                <a:ea typeface="標楷體" pitchFamily="65" charset="-120"/>
              </a:rPr>
              <a:t>代碼</a:t>
            </a:r>
            <a:r>
              <a:rPr lang="zh-TW" altLang="zh-TW" sz="2000" b="1" dirty="0">
                <a:solidFill>
                  <a:srgbClr val="0000FF"/>
                </a:solidFill>
                <a:latin typeface="標楷體" pitchFamily="65" charset="-120"/>
                <a:ea typeface="標楷體" pitchFamily="65" charset="-120"/>
              </a:rPr>
              <a:t>。</a:t>
            </a:r>
            <a:endParaRPr lang="zh-TW" altLang="en-US" sz="2000" b="1" dirty="0">
              <a:solidFill>
                <a:srgbClr val="0000FF"/>
              </a:solidFill>
              <a:latin typeface="標楷體" pitchFamily="65" charset="-120"/>
              <a:ea typeface="標楷體" pitchFamily="65" charset="-120"/>
            </a:endParaRPr>
          </a:p>
        </p:txBody>
      </p:sp>
      <p:sp>
        <p:nvSpPr>
          <p:cNvPr id="8" name="投影片編號版面配置區 7">
            <a:extLst>
              <a:ext uri="{FF2B5EF4-FFF2-40B4-BE49-F238E27FC236}">
                <a16:creationId xmlns:a16="http://schemas.microsoft.com/office/drawing/2014/main" id="{F47FD09F-8F09-4C0D-9821-1204265DB65F}"/>
              </a:ext>
            </a:extLst>
          </p:cNvPr>
          <p:cNvSpPr>
            <a:spLocks noGrp="1"/>
          </p:cNvSpPr>
          <p:nvPr>
            <p:ph type="sldNum" sz="quarter" idx="12"/>
          </p:nvPr>
        </p:nvSpPr>
        <p:spPr/>
        <p:txBody>
          <a:bodyPr/>
          <a:lstStyle/>
          <a:p>
            <a:pPr>
              <a:defRPr/>
            </a:pPr>
            <a:fld id="{6696D582-221A-4A7A-9495-2A3992126361}" type="slidenum">
              <a:rPr lang="zh-TW" altLang="en-US" smtClean="0"/>
              <a:pPr>
                <a:defRPr/>
              </a:pPr>
              <a:t>27</a:t>
            </a:fld>
            <a:endParaRPr lang="en-US" altLang="zh-TW" dirty="0"/>
          </a:p>
        </p:txBody>
      </p:sp>
      <p:sp>
        <p:nvSpPr>
          <p:cNvPr id="2" name="矩形 1">
            <a:extLst>
              <a:ext uri="{FF2B5EF4-FFF2-40B4-BE49-F238E27FC236}">
                <a16:creationId xmlns:a16="http://schemas.microsoft.com/office/drawing/2014/main" id="{237D3FBF-6FA6-81F4-3919-D94FA7E81EE1}"/>
              </a:ext>
            </a:extLst>
          </p:cNvPr>
          <p:cNvSpPr/>
          <p:nvPr/>
        </p:nvSpPr>
        <p:spPr>
          <a:xfrm>
            <a:off x="3014861" y="3171826"/>
            <a:ext cx="2361059" cy="1714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文字, 螢幕擷取畫面, 數字, 字型 的圖片&#10;&#10;AI 產生的內容可能不正確。">
            <a:extLst>
              <a:ext uri="{FF2B5EF4-FFF2-40B4-BE49-F238E27FC236}">
                <a16:creationId xmlns:a16="http://schemas.microsoft.com/office/drawing/2014/main" id="{4482AF82-9511-BC4D-8F1B-B189C0036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657" y="3429000"/>
            <a:ext cx="4669637" cy="3292475"/>
          </a:xfrm>
          <a:prstGeom prst="rect">
            <a:avLst/>
          </a:prstGeom>
          <a:ln w="28575">
            <a:solidFill>
              <a:schemeClr val="tx1"/>
            </a:solidFill>
          </a:ln>
        </p:spPr>
      </p:pic>
      <p:sp>
        <p:nvSpPr>
          <p:cNvPr id="6" name="箭號: 上彎 5">
            <a:extLst>
              <a:ext uri="{FF2B5EF4-FFF2-40B4-BE49-F238E27FC236}">
                <a16:creationId xmlns:a16="http://schemas.microsoft.com/office/drawing/2014/main" id="{2E7481DF-35D7-7028-389D-C8934E1D120D}"/>
              </a:ext>
            </a:extLst>
          </p:cNvPr>
          <p:cNvSpPr/>
          <p:nvPr/>
        </p:nvSpPr>
        <p:spPr>
          <a:xfrm rot="5400000">
            <a:off x="5079889" y="3460004"/>
            <a:ext cx="979481" cy="1349521"/>
          </a:xfrm>
          <a:prstGeom prst="bentUpArrow">
            <a:avLst>
              <a:gd name="adj1" fmla="val 22667"/>
              <a:gd name="adj2" fmla="val 20421"/>
              <a:gd name="adj3" fmla="val 2889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69495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D27F9248-E0B3-3F2D-8129-E4738E95ADF9}"/>
              </a:ext>
            </a:extLst>
          </p:cNvPr>
          <p:cNvGrpSpPr/>
          <p:nvPr/>
        </p:nvGrpSpPr>
        <p:grpSpPr>
          <a:xfrm>
            <a:off x="1055440" y="1003977"/>
            <a:ext cx="8972974" cy="3083052"/>
            <a:chOff x="1055440" y="1003977"/>
            <a:chExt cx="8972974" cy="3083052"/>
          </a:xfrm>
        </p:grpSpPr>
        <p:grpSp>
          <p:nvGrpSpPr>
            <p:cNvPr id="7" name="群組 6">
              <a:extLst>
                <a:ext uri="{FF2B5EF4-FFF2-40B4-BE49-F238E27FC236}">
                  <a16:creationId xmlns:a16="http://schemas.microsoft.com/office/drawing/2014/main" id="{6839A7BC-2F62-CC59-28F1-ECF58A2BBDFB}"/>
                </a:ext>
              </a:extLst>
            </p:cNvPr>
            <p:cNvGrpSpPr/>
            <p:nvPr/>
          </p:nvGrpSpPr>
          <p:grpSpPr>
            <a:xfrm>
              <a:off x="1055440" y="1003977"/>
              <a:ext cx="8972974" cy="3083052"/>
              <a:chOff x="2063552" y="977384"/>
              <a:chExt cx="8972974" cy="3083052"/>
            </a:xfrm>
          </p:grpSpPr>
          <p:pic>
            <p:nvPicPr>
              <p:cNvPr id="3" name="圖片 2">
                <a:extLst>
                  <a:ext uri="{FF2B5EF4-FFF2-40B4-BE49-F238E27FC236}">
                    <a16:creationId xmlns:a16="http://schemas.microsoft.com/office/drawing/2014/main" id="{2E95A041-5A7B-492F-A705-8712D72F310A}"/>
                  </a:ext>
                </a:extLst>
              </p:cNvPr>
              <p:cNvPicPr>
                <a:picLocks noChangeAspect="1"/>
              </p:cNvPicPr>
              <p:nvPr/>
            </p:nvPicPr>
            <p:blipFill>
              <a:blip r:embed="rId3">
                <a:alphaModFix amt="92000"/>
                <a:extLst>
                  <a:ext uri="{28A0092B-C50C-407E-A947-70E740481C1C}">
                    <a14:useLocalDpi xmlns:a14="http://schemas.microsoft.com/office/drawing/2010/main" val="0"/>
                  </a:ext>
                </a:extLst>
              </a:blip>
              <a:srcRect t="1295" b="54571"/>
              <a:stretch/>
            </p:blipFill>
            <p:spPr>
              <a:xfrm>
                <a:off x="2063552" y="977384"/>
                <a:ext cx="8972974" cy="3083052"/>
              </a:xfrm>
              <a:prstGeom prst="rect">
                <a:avLst/>
              </a:prstGeom>
              <a:ln>
                <a:solidFill>
                  <a:schemeClr val="tx2"/>
                </a:solidFill>
              </a:ln>
            </p:spPr>
          </p:pic>
          <p:sp>
            <p:nvSpPr>
              <p:cNvPr id="15" name="向右箭號 16">
                <a:extLst>
                  <a:ext uri="{FF2B5EF4-FFF2-40B4-BE49-F238E27FC236}">
                    <a16:creationId xmlns:a16="http://schemas.microsoft.com/office/drawing/2014/main" id="{8D6DA62A-41A2-400E-BDE0-0D4B60CA5609}"/>
                  </a:ext>
                </a:extLst>
              </p:cNvPr>
              <p:cNvSpPr/>
              <p:nvPr/>
            </p:nvSpPr>
            <p:spPr>
              <a:xfrm rot="5400000">
                <a:off x="8202188" y="3022785"/>
                <a:ext cx="692821" cy="58120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4" name="矩形 3">
                <a:extLst>
                  <a:ext uri="{FF2B5EF4-FFF2-40B4-BE49-F238E27FC236}">
                    <a16:creationId xmlns:a16="http://schemas.microsoft.com/office/drawing/2014/main" id="{270DA20B-6A54-3E58-5329-15CA174DBBA7}"/>
                  </a:ext>
                </a:extLst>
              </p:cNvPr>
              <p:cNvSpPr/>
              <p:nvPr/>
            </p:nvSpPr>
            <p:spPr>
              <a:xfrm>
                <a:off x="8257998" y="3752850"/>
                <a:ext cx="581202" cy="2315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a:extLst>
                <a:ext uri="{FF2B5EF4-FFF2-40B4-BE49-F238E27FC236}">
                  <a16:creationId xmlns:a16="http://schemas.microsoft.com/office/drawing/2014/main" id="{B7EF5C0A-344C-0FBA-614C-EC65B0BE51B4}"/>
                </a:ext>
              </a:extLst>
            </p:cNvPr>
            <p:cNvSpPr/>
            <p:nvPr/>
          </p:nvSpPr>
          <p:spPr>
            <a:xfrm>
              <a:off x="4223792" y="2204864"/>
              <a:ext cx="792088" cy="144016"/>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 name="圖片 4">
            <a:extLst>
              <a:ext uri="{FF2B5EF4-FFF2-40B4-BE49-F238E27FC236}">
                <a16:creationId xmlns:a16="http://schemas.microsoft.com/office/drawing/2014/main" id="{8DE2A462-5BC9-4894-A0B2-82CE50EE4B09}"/>
              </a:ext>
            </a:extLst>
          </p:cNvPr>
          <p:cNvPicPr>
            <a:picLocks noChangeAspect="1"/>
          </p:cNvPicPr>
          <p:nvPr/>
        </p:nvPicPr>
        <p:blipFill>
          <a:blip r:embed="rId4">
            <a:extLst>
              <a:ext uri="{28A0092B-C50C-407E-A947-70E740481C1C}">
                <a14:useLocalDpi xmlns:a14="http://schemas.microsoft.com/office/drawing/2010/main" val="0"/>
              </a:ext>
            </a:extLst>
          </a:blip>
          <a:srcRect t="1369" b="59082"/>
          <a:stretch/>
        </p:blipFill>
        <p:spPr>
          <a:xfrm>
            <a:off x="2567608" y="4131084"/>
            <a:ext cx="8496944" cy="2619375"/>
          </a:xfrm>
          <a:prstGeom prst="rect">
            <a:avLst/>
          </a:prstGeom>
          <a:ln>
            <a:solidFill>
              <a:schemeClr val="tx2"/>
            </a:solidFill>
          </a:ln>
        </p:spPr>
      </p:pic>
      <p:sp>
        <p:nvSpPr>
          <p:cNvPr id="98306" name="標題 1"/>
          <p:cNvSpPr txBox="1">
            <a:spLocks/>
          </p:cNvSpPr>
          <p:nvPr/>
        </p:nvSpPr>
        <p:spPr bwMode="auto">
          <a:xfrm>
            <a:off x="263352" y="332656"/>
            <a:ext cx="98140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預覽志願</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(8)</a:t>
            </a:r>
            <a:endParaRPr lang="zh-TW" altLang="en-US" sz="2800" b="1" dirty="0">
              <a:effectLst>
                <a:outerShdw blurRad="38100" dist="38100" dir="2700000" algn="tl">
                  <a:srgbClr val="000000">
                    <a:alpha val="43137"/>
                  </a:srgbClr>
                </a:outerShdw>
              </a:effectLst>
            </a:endParaRPr>
          </a:p>
        </p:txBody>
      </p:sp>
      <p:sp>
        <p:nvSpPr>
          <p:cNvPr id="8" name="投影片編號版面配置區 7">
            <a:extLst>
              <a:ext uri="{FF2B5EF4-FFF2-40B4-BE49-F238E27FC236}">
                <a16:creationId xmlns:a16="http://schemas.microsoft.com/office/drawing/2014/main" id="{E8874573-7C32-42B5-A074-A4D278D024A1}"/>
              </a:ext>
            </a:extLst>
          </p:cNvPr>
          <p:cNvSpPr>
            <a:spLocks noGrp="1"/>
          </p:cNvSpPr>
          <p:nvPr>
            <p:ph type="sldNum" sz="quarter" idx="12"/>
          </p:nvPr>
        </p:nvSpPr>
        <p:spPr/>
        <p:txBody>
          <a:bodyPr/>
          <a:lstStyle/>
          <a:p>
            <a:pPr>
              <a:defRPr/>
            </a:pPr>
            <a:fld id="{6696D582-221A-4A7A-9495-2A3992126361}" type="slidenum">
              <a:rPr lang="zh-TW" altLang="en-US" smtClean="0"/>
              <a:pPr>
                <a:defRPr/>
              </a:pPr>
              <a:t>28</a:t>
            </a:fld>
            <a:endParaRPr lang="en-US" altLang="zh-TW" dirty="0"/>
          </a:p>
        </p:txBody>
      </p:sp>
      <p:sp>
        <p:nvSpPr>
          <p:cNvPr id="9" name="箭號: 上彎 8">
            <a:extLst>
              <a:ext uri="{FF2B5EF4-FFF2-40B4-BE49-F238E27FC236}">
                <a16:creationId xmlns:a16="http://schemas.microsoft.com/office/drawing/2014/main" id="{2D3AA85F-2718-79EE-18D0-E5FE49CFA1C8}"/>
              </a:ext>
            </a:extLst>
          </p:cNvPr>
          <p:cNvSpPr/>
          <p:nvPr/>
        </p:nvSpPr>
        <p:spPr>
          <a:xfrm rot="10800000" flipH="1">
            <a:off x="10132888" y="3465651"/>
            <a:ext cx="572381" cy="627583"/>
          </a:xfrm>
          <a:prstGeom prst="bentUpArrow">
            <a:avLst>
              <a:gd name="adj1" fmla="val 22667"/>
              <a:gd name="adj2" fmla="val 20421"/>
              <a:gd name="adj3" fmla="val 2889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0FC35F2-338E-813D-2071-6E058F893015}"/>
              </a:ext>
            </a:extLst>
          </p:cNvPr>
          <p:cNvSpPr/>
          <p:nvPr/>
        </p:nvSpPr>
        <p:spPr>
          <a:xfrm>
            <a:off x="6244403" y="5343525"/>
            <a:ext cx="546922" cy="1776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ED8BEA07-7435-F817-F17D-DA27B108BF29}"/>
              </a:ext>
            </a:extLst>
          </p:cNvPr>
          <p:cNvSpPr/>
          <p:nvPr/>
        </p:nvSpPr>
        <p:spPr>
          <a:xfrm>
            <a:off x="3058464" y="5762625"/>
            <a:ext cx="7430024" cy="7143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4">
            <a:extLst>
              <a:ext uri="{FF2B5EF4-FFF2-40B4-BE49-F238E27FC236}">
                <a16:creationId xmlns:a16="http://schemas.microsoft.com/office/drawing/2014/main" id="{04A33646-A9A5-490A-AFE8-3146B9CA2D31}"/>
              </a:ext>
            </a:extLst>
          </p:cNvPr>
          <p:cNvSpPr>
            <a:spLocks noChangeArrowheads="1"/>
          </p:cNvSpPr>
          <p:nvPr/>
        </p:nvSpPr>
        <p:spPr bwMode="auto">
          <a:xfrm>
            <a:off x="8476218" y="4170061"/>
            <a:ext cx="3149965" cy="1311933"/>
          </a:xfrm>
          <a:prstGeom prst="wedgeRoundRectCallout">
            <a:avLst>
              <a:gd name="adj1" fmla="val -21936"/>
              <a:gd name="adj2" fmla="val 67681"/>
              <a:gd name="adj3" fmla="val 16667"/>
            </a:avLst>
          </a:prstGeom>
          <a:solidFill>
            <a:srgbClr val="FFFEA8"/>
          </a:solidFill>
          <a:ln w="19050" algn="ctr">
            <a:solidFill>
              <a:schemeClr val="tx1"/>
            </a:solidFill>
            <a:miter lim="800000"/>
            <a:headEnd/>
            <a:tailEnd/>
          </a:ln>
        </p:spPr>
        <p:txBody>
          <a:bodyPr/>
          <a:lstStyle/>
          <a:p>
            <a:r>
              <a:rPr lang="zh-TW" altLang="zh-TW" sz="2400" b="1" dirty="0">
                <a:solidFill>
                  <a:srgbClr val="0000FF"/>
                </a:solidFill>
                <a:latin typeface="標楷體" pitchFamily="65" charset="-120"/>
                <a:ea typeface="標楷體" pitchFamily="65" charset="-120"/>
              </a:rPr>
              <a:t>點選「預覽志願」後，會顯示考生目前已選</a:t>
            </a:r>
            <a:r>
              <a:rPr lang="zh-TW" altLang="en-US" sz="2400" b="1" dirty="0">
                <a:solidFill>
                  <a:srgbClr val="0000FF"/>
                </a:solidFill>
                <a:latin typeface="標楷體" pitchFamily="65" charset="-120"/>
                <a:ea typeface="標楷體" pitchFamily="65" charset="-120"/>
              </a:rPr>
              <a:t>填之</a:t>
            </a:r>
            <a:r>
              <a:rPr lang="zh-TW" altLang="zh-TW" sz="2400" b="1" dirty="0">
                <a:solidFill>
                  <a:srgbClr val="0000FF"/>
                </a:solidFill>
                <a:latin typeface="標楷體" pitchFamily="65" charset="-120"/>
                <a:ea typeface="標楷體" pitchFamily="65" charset="-120"/>
              </a:rPr>
              <a:t>所有志願清單。</a:t>
            </a:r>
          </a:p>
        </p:txBody>
      </p:sp>
      <p:sp>
        <p:nvSpPr>
          <p:cNvPr id="13" name="AutoShape 4">
            <a:extLst>
              <a:ext uri="{FF2B5EF4-FFF2-40B4-BE49-F238E27FC236}">
                <a16:creationId xmlns:a16="http://schemas.microsoft.com/office/drawing/2014/main" id="{3A66C1B4-3048-4E66-8A1B-44C472E52114}"/>
              </a:ext>
            </a:extLst>
          </p:cNvPr>
          <p:cNvSpPr>
            <a:spLocks noChangeArrowheads="1"/>
          </p:cNvSpPr>
          <p:nvPr/>
        </p:nvSpPr>
        <p:spPr bwMode="auto">
          <a:xfrm>
            <a:off x="981344" y="4124937"/>
            <a:ext cx="4464496" cy="1311934"/>
          </a:xfrm>
          <a:prstGeom prst="wedgeRoundRectCallout">
            <a:avLst>
              <a:gd name="adj1" fmla="val 66108"/>
              <a:gd name="adj2" fmla="val 41665"/>
              <a:gd name="adj3" fmla="val 16667"/>
            </a:avLst>
          </a:prstGeom>
          <a:solidFill>
            <a:srgbClr val="FFFEA8"/>
          </a:solidFill>
          <a:ln w="19050" algn="ctr">
            <a:solidFill>
              <a:schemeClr val="tx1"/>
            </a:solidFill>
            <a:miter lim="800000"/>
            <a:headEnd/>
            <a:tailEnd/>
          </a:ln>
        </p:spPr>
        <p:txBody>
          <a:bodyPr/>
          <a:lstStyle/>
          <a:p>
            <a:r>
              <a:rPr lang="zh-TW" altLang="zh-TW" sz="2400" b="1" dirty="0">
                <a:solidFill>
                  <a:srgbClr val="0000FF"/>
                </a:solidFill>
                <a:latin typeface="標楷體" pitchFamily="65" charset="-120"/>
                <a:ea typeface="標楷體" pitchFamily="65" charset="-120"/>
              </a:rPr>
              <a:t>點選「列印此頁」</a:t>
            </a:r>
            <a:r>
              <a:rPr lang="zh-TW" altLang="en-US" sz="2400" b="1" dirty="0">
                <a:solidFill>
                  <a:srgbClr val="0000FF"/>
                </a:solidFill>
                <a:latin typeface="標楷體" pitchFamily="65" charset="-120"/>
                <a:ea typeface="標楷體" pitchFamily="65" charset="-120"/>
              </a:rPr>
              <a:t>可</a:t>
            </a:r>
            <a:r>
              <a:rPr lang="zh-TW" altLang="zh-TW" sz="2400" b="1" dirty="0">
                <a:solidFill>
                  <a:srgbClr val="0000FF"/>
                </a:solidFill>
                <a:latin typeface="標楷體" pitchFamily="65" charset="-120"/>
                <a:ea typeface="標楷體" pitchFamily="65" charset="-120"/>
              </a:rPr>
              <a:t>列印</a:t>
            </a:r>
            <a:r>
              <a:rPr lang="zh-TW" altLang="en-US" sz="2400" b="1" dirty="0">
                <a:solidFill>
                  <a:srgbClr val="0000FF"/>
                </a:solidFill>
                <a:latin typeface="標楷體" pitchFamily="65" charset="-120"/>
                <a:ea typeface="標楷體" pitchFamily="65" charset="-120"/>
              </a:rPr>
              <a:t>預覽</a:t>
            </a:r>
            <a:r>
              <a:rPr lang="zh-TW" altLang="zh-TW" sz="2400" b="1" dirty="0">
                <a:solidFill>
                  <a:srgbClr val="0000FF"/>
                </a:solidFill>
                <a:latin typeface="標楷體" pitchFamily="65" charset="-120"/>
                <a:ea typeface="標楷體" pitchFamily="65" charset="-120"/>
              </a:rPr>
              <a:t>志願清單</a:t>
            </a:r>
            <a:r>
              <a:rPr lang="zh-TW" altLang="en-US" sz="2400" b="1" dirty="0">
                <a:solidFill>
                  <a:srgbClr val="0000FF"/>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請注意，</a:t>
            </a:r>
            <a:r>
              <a:rPr lang="zh-TW" altLang="zh-TW" sz="2400" b="1" dirty="0">
                <a:solidFill>
                  <a:srgbClr val="FF0000"/>
                </a:solidFill>
                <a:latin typeface="標楷體" pitchFamily="65" charset="-120"/>
                <a:ea typeface="標楷體" pitchFamily="65" charset="-120"/>
              </a:rPr>
              <a:t>此清單非</a:t>
            </a:r>
            <a:r>
              <a:rPr lang="zh-TW" altLang="en-US" sz="2400" b="1" dirty="0">
                <a:solidFill>
                  <a:srgbClr val="FF0000"/>
                </a:solidFill>
                <a:latin typeface="標楷體" pitchFamily="65" charset="-120"/>
                <a:ea typeface="標楷體" pitchFamily="65" charset="-120"/>
              </a:rPr>
              <a:t>確定送出之</a:t>
            </a:r>
            <a:r>
              <a:rPr lang="zh-TW" altLang="zh-TW" sz="2400" b="1" dirty="0">
                <a:solidFill>
                  <a:srgbClr val="FF0000"/>
                </a:solidFill>
                <a:latin typeface="標楷體" pitchFamily="65" charset="-120"/>
                <a:ea typeface="標楷體" pitchFamily="65" charset="-120"/>
              </a:rPr>
              <a:t>志願表，僅供參考。</a:t>
            </a:r>
          </a:p>
        </p:txBody>
      </p:sp>
      <p:sp>
        <p:nvSpPr>
          <p:cNvPr id="14" name="橢圓 13">
            <a:extLst>
              <a:ext uri="{FF2B5EF4-FFF2-40B4-BE49-F238E27FC236}">
                <a16:creationId xmlns:a16="http://schemas.microsoft.com/office/drawing/2014/main" id="{C2316E2D-D5EE-0117-078F-C4A94C354AD6}"/>
              </a:ext>
            </a:extLst>
          </p:cNvPr>
          <p:cNvSpPr/>
          <p:nvPr/>
        </p:nvSpPr>
        <p:spPr>
          <a:xfrm>
            <a:off x="6741437" y="3241345"/>
            <a:ext cx="375309" cy="375309"/>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FF0000"/>
                </a:solidFill>
                <a:latin typeface="+mj-lt"/>
              </a:rPr>
              <a:t>1</a:t>
            </a:r>
            <a:endParaRPr lang="zh-TW" altLang="en-US" sz="2800" b="1" dirty="0">
              <a:solidFill>
                <a:srgbClr val="FF0000"/>
              </a:solidFill>
              <a:latin typeface="+mj-lt"/>
            </a:endParaRPr>
          </a:p>
        </p:txBody>
      </p:sp>
      <p:sp>
        <p:nvSpPr>
          <p:cNvPr id="16" name="橢圓 15">
            <a:extLst>
              <a:ext uri="{FF2B5EF4-FFF2-40B4-BE49-F238E27FC236}">
                <a16:creationId xmlns:a16="http://schemas.microsoft.com/office/drawing/2014/main" id="{C4D2E596-2DE4-DE1E-1656-C51C73D972D6}"/>
              </a:ext>
            </a:extLst>
          </p:cNvPr>
          <p:cNvSpPr/>
          <p:nvPr/>
        </p:nvSpPr>
        <p:spPr>
          <a:xfrm>
            <a:off x="10876897" y="3591787"/>
            <a:ext cx="375309" cy="375309"/>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FF0000"/>
                </a:solidFill>
                <a:latin typeface="+mj-lt"/>
              </a:rPr>
              <a:t>2</a:t>
            </a:r>
            <a:endParaRPr lang="zh-TW" altLang="en-US" sz="2800" b="1" dirty="0">
              <a:solidFill>
                <a:srgbClr val="FF0000"/>
              </a:solidFill>
              <a:latin typeface="+mj-lt"/>
            </a:endParaRPr>
          </a:p>
        </p:txBody>
      </p:sp>
    </p:spTree>
    <p:extLst>
      <p:ext uri="{BB962C8B-B14F-4D97-AF65-F5344CB8AC3E}">
        <p14:creationId xmlns:p14="http://schemas.microsoft.com/office/powerpoint/2010/main" val="14717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263352" y="332656"/>
            <a:ext cx="98140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暫存志願</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(9)</a:t>
            </a:r>
            <a:endParaRPr lang="zh-TW" altLang="en-US" sz="2800" b="1" dirty="0">
              <a:effectLst>
                <a:outerShdw blurRad="38100" dist="38100" dir="2700000" algn="tl">
                  <a:srgbClr val="000000">
                    <a:alpha val="43137"/>
                  </a:srgbClr>
                </a:outerShdw>
              </a:effectLst>
            </a:endParaRPr>
          </a:p>
        </p:txBody>
      </p:sp>
      <p:grpSp>
        <p:nvGrpSpPr>
          <p:cNvPr id="2" name="群組 1">
            <a:extLst>
              <a:ext uri="{FF2B5EF4-FFF2-40B4-BE49-F238E27FC236}">
                <a16:creationId xmlns:a16="http://schemas.microsoft.com/office/drawing/2014/main" id="{DEA5E203-644D-4CE7-CA32-D9C14258F7BE}"/>
              </a:ext>
            </a:extLst>
          </p:cNvPr>
          <p:cNvGrpSpPr/>
          <p:nvPr/>
        </p:nvGrpSpPr>
        <p:grpSpPr>
          <a:xfrm>
            <a:off x="3575720" y="1004206"/>
            <a:ext cx="7260024" cy="5717269"/>
            <a:chOff x="2423592" y="966069"/>
            <a:chExt cx="7260024" cy="5717269"/>
          </a:xfrm>
        </p:grpSpPr>
        <p:pic>
          <p:nvPicPr>
            <p:cNvPr id="3" name="圖片 2">
              <a:extLst>
                <a:ext uri="{FF2B5EF4-FFF2-40B4-BE49-F238E27FC236}">
                  <a16:creationId xmlns:a16="http://schemas.microsoft.com/office/drawing/2014/main" id="{7C97E8F7-F915-4A32-8D70-0020BC201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23592" y="966069"/>
              <a:ext cx="7260024" cy="5717269"/>
            </a:xfrm>
            <a:prstGeom prst="rect">
              <a:avLst/>
            </a:prstGeom>
            <a:ln>
              <a:solidFill>
                <a:schemeClr val="bg2"/>
              </a:solidFill>
            </a:ln>
          </p:spPr>
        </p:pic>
        <p:sp>
          <p:nvSpPr>
            <p:cNvPr id="16" name="向右箭號 9">
              <a:extLst>
                <a:ext uri="{FF2B5EF4-FFF2-40B4-BE49-F238E27FC236}">
                  <a16:creationId xmlns:a16="http://schemas.microsoft.com/office/drawing/2014/main" id="{9CA45C14-5CC4-4665-97F1-0722D9AE8850}"/>
                </a:ext>
              </a:extLst>
            </p:cNvPr>
            <p:cNvSpPr/>
            <p:nvPr/>
          </p:nvSpPr>
          <p:spPr>
            <a:xfrm rot="21202786">
              <a:off x="3694851" y="2928908"/>
              <a:ext cx="1082874" cy="2534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rgbClr val="FF0000"/>
                </a:solidFill>
              </a:endParaRPr>
            </a:p>
          </p:txBody>
        </p:sp>
        <p:sp>
          <p:nvSpPr>
            <p:cNvPr id="12" name="矩形 11">
              <a:extLst>
                <a:ext uri="{FF2B5EF4-FFF2-40B4-BE49-F238E27FC236}">
                  <a16:creationId xmlns:a16="http://schemas.microsoft.com/office/drawing/2014/main" id="{E32F02D7-F685-4706-9E1F-947D37CA8CF5}"/>
                </a:ext>
              </a:extLst>
            </p:cNvPr>
            <p:cNvSpPr/>
            <p:nvPr/>
          </p:nvSpPr>
          <p:spPr>
            <a:xfrm>
              <a:off x="3086100" y="3055620"/>
              <a:ext cx="487680" cy="2057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a:extLst>
              <a:ext uri="{FF2B5EF4-FFF2-40B4-BE49-F238E27FC236}">
                <a16:creationId xmlns:a16="http://schemas.microsoft.com/office/drawing/2014/main" id="{211741DA-AD31-4375-89F3-20DFDC39C87E}"/>
              </a:ext>
            </a:extLst>
          </p:cNvPr>
          <p:cNvSpPr>
            <a:spLocks noGrp="1"/>
          </p:cNvSpPr>
          <p:nvPr>
            <p:ph type="sldNum" sz="quarter" idx="12"/>
          </p:nvPr>
        </p:nvSpPr>
        <p:spPr/>
        <p:txBody>
          <a:bodyPr/>
          <a:lstStyle/>
          <a:p>
            <a:pPr>
              <a:defRPr/>
            </a:pPr>
            <a:fld id="{6696D582-221A-4A7A-9495-2A3992126361}" type="slidenum">
              <a:rPr lang="zh-TW" altLang="en-US" smtClean="0"/>
              <a:pPr>
                <a:defRPr/>
              </a:pPr>
              <a:t>29</a:t>
            </a:fld>
            <a:endParaRPr lang="en-US" altLang="zh-TW" dirty="0"/>
          </a:p>
        </p:txBody>
      </p:sp>
      <p:sp>
        <p:nvSpPr>
          <p:cNvPr id="15" name="AutoShape 4">
            <a:extLst>
              <a:ext uri="{FF2B5EF4-FFF2-40B4-BE49-F238E27FC236}">
                <a16:creationId xmlns:a16="http://schemas.microsoft.com/office/drawing/2014/main" id="{14248377-A732-4988-9031-A2E7BA9392E0}"/>
              </a:ext>
            </a:extLst>
          </p:cNvPr>
          <p:cNvSpPr>
            <a:spLocks noChangeArrowheads="1"/>
          </p:cNvSpPr>
          <p:nvPr/>
        </p:nvSpPr>
        <p:spPr bwMode="auto">
          <a:xfrm>
            <a:off x="1055440" y="3858983"/>
            <a:ext cx="5551824" cy="2448272"/>
          </a:xfrm>
          <a:prstGeom prst="wedgeRoundRectCallout">
            <a:avLst>
              <a:gd name="adj1" fmla="val 16435"/>
              <a:gd name="adj2" fmla="val -68714"/>
              <a:gd name="adj3" fmla="val 16667"/>
            </a:avLst>
          </a:prstGeom>
          <a:solidFill>
            <a:srgbClr val="FFFEA8"/>
          </a:solidFill>
          <a:ln w="19050" algn="ctr">
            <a:solidFill>
              <a:schemeClr val="tx1"/>
            </a:solidFill>
            <a:miter lim="800000"/>
            <a:headEnd/>
            <a:tailEnd/>
          </a:ln>
        </p:spPr>
        <p:txBody>
          <a:bodyPr/>
          <a:lstStyle/>
          <a:p>
            <a:pPr algn="just" hangingPunct="0"/>
            <a:r>
              <a:rPr lang="zh-TW" altLang="zh-TW" sz="2400" b="1" dirty="0">
                <a:solidFill>
                  <a:srgbClr val="0000FF"/>
                </a:solidFill>
                <a:latin typeface="標楷體" pitchFamily="65" charset="-120"/>
                <a:ea typeface="標楷體" pitchFamily="65" charset="-120"/>
              </a:rPr>
              <a:t>在選填登記志願期間，</a:t>
            </a:r>
            <a:r>
              <a:rPr lang="zh-TW" altLang="en-US" sz="2400" b="1" dirty="0">
                <a:solidFill>
                  <a:srgbClr val="0000FF"/>
                </a:solidFill>
                <a:latin typeface="標楷體" pitchFamily="65" charset="-120"/>
                <a:ea typeface="標楷體" pitchFamily="65" charset="-120"/>
              </a:rPr>
              <a:t>考生</a:t>
            </a:r>
            <a:r>
              <a:rPr lang="zh-TW" altLang="zh-TW" sz="2400" b="1" dirty="0">
                <a:solidFill>
                  <a:srgbClr val="0000FF"/>
                </a:solidFill>
                <a:latin typeface="標楷體" pitchFamily="65" charset="-120"/>
                <a:ea typeface="標楷體" pitchFamily="65" charset="-120"/>
              </a:rPr>
              <a:t>可點選「暫存志願」，</a:t>
            </a:r>
            <a:r>
              <a:rPr lang="zh-TW" altLang="en-US" sz="2400" b="1" dirty="0">
                <a:solidFill>
                  <a:srgbClr val="0000FF"/>
                </a:solidFill>
                <a:latin typeface="標楷體" pitchFamily="65" charset="-120"/>
                <a:ea typeface="標楷體" pitchFamily="65" charset="-120"/>
              </a:rPr>
              <a:t>此時會顯示提示訊息，請詳閱相關注意事項，點選「確認」後，</a:t>
            </a:r>
            <a:r>
              <a:rPr lang="zh-TW" altLang="zh-TW" sz="2400" b="1" dirty="0">
                <a:solidFill>
                  <a:srgbClr val="0000FF"/>
                </a:solidFill>
                <a:latin typeface="標楷體" pitchFamily="65" charset="-120"/>
                <a:ea typeface="標楷體" pitchFamily="65" charset="-120"/>
              </a:rPr>
              <a:t>系統將暫存考生目前所選填的志願清單，以利下次登入可再進行選填登記志願操作。</a:t>
            </a:r>
            <a:endParaRPr lang="zh-TW" altLang="en-US" sz="2400" b="1" dirty="0">
              <a:solidFill>
                <a:srgbClr val="0000FF"/>
              </a:solidFill>
              <a:latin typeface="標楷體" pitchFamily="65" charset="-120"/>
              <a:ea typeface="標楷體"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ChangeArrowheads="1"/>
          </p:cNvSpPr>
          <p:nvPr/>
        </p:nvSpPr>
        <p:spPr bwMode="auto">
          <a:xfrm>
            <a:off x="222123" y="332656"/>
            <a:ext cx="10271298"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1</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46" name="內容版面配置區 2"/>
          <p:cNvSpPr>
            <a:spLocks noGrp="1"/>
          </p:cNvSpPr>
          <p:nvPr>
            <p:ph idx="1"/>
          </p:nvPr>
        </p:nvSpPr>
        <p:spPr>
          <a:xfrm>
            <a:off x="1127448" y="1216525"/>
            <a:ext cx="10585176" cy="5504947"/>
          </a:xfrm>
        </p:spPr>
        <p:txBody>
          <a:bodyPr/>
          <a:lstStyle/>
          <a:p>
            <a:pPr marL="0" indent="0" algn="just">
              <a:spcBef>
                <a:spcPts val="0"/>
              </a:spcBef>
              <a:spcAft>
                <a:spcPts val="600"/>
              </a:spcAft>
              <a:buClr>
                <a:schemeClr val="tx1"/>
              </a:buClr>
              <a:buNone/>
              <a:defRPr/>
            </a:pPr>
            <a:r>
              <a:rPr lang="zh-TW" altLang="en-US" sz="2400" b="1" dirty="0">
                <a:latin typeface="Times New Roman" pitchFamily="18" charset="0"/>
                <a:ea typeface="標楷體" pitchFamily="65" charset="-120"/>
              </a:rPr>
              <a:t>✓</a:t>
            </a:r>
            <a:r>
              <a:rPr lang="zh-TW" altLang="en-US" sz="2400" b="1" u="sng" dirty="0">
                <a:latin typeface="Times New Roman" pitchFamily="18" charset="0"/>
                <a:ea typeface="標楷體" pitchFamily="65" charset="-120"/>
              </a:rPr>
              <a:t>個別繳費</a:t>
            </a:r>
            <a:r>
              <a:rPr lang="zh-TW" altLang="en-US" sz="2400" dirty="0">
                <a:latin typeface="Times New Roman" pitchFamily="18" charset="0"/>
                <a:ea typeface="標楷體" pitchFamily="65" charset="-120"/>
              </a:rPr>
              <a:t>之考生：請於</a:t>
            </a:r>
            <a:r>
              <a:rPr lang="en-US" altLang="zh-TW" sz="2400" dirty="0">
                <a:solidFill>
                  <a:srgbClr val="FF0000"/>
                </a:solidFill>
                <a:latin typeface="Times New Roman" pitchFamily="18" charset="0"/>
                <a:ea typeface="標楷體" pitchFamily="65" charset="-120"/>
              </a:rPr>
              <a:t> 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17</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星期五</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22</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a:t>
            </a:r>
            <a:endParaRPr lang="en-US" altLang="zh-TW" sz="2400" dirty="0">
              <a:solidFill>
                <a:srgbClr val="FF0000"/>
              </a:solidFill>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solidFill>
                  <a:srgbClr val="FF0000"/>
                </a:solidFill>
                <a:latin typeface="Times New Roman" pitchFamily="18" charset="0"/>
                <a:ea typeface="標楷體" pitchFamily="65" charset="-120"/>
              </a:rPr>
              <a:t>    </a:t>
            </a:r>
            <a:r>
              <a:rPr lang="zh-TW" altLang="en-US" sz="2400" dirty="0">
                <a:solidFill>
                  <a:srgbClr val="FF0000"/>
                </a:solidFill>
                <a:latin typeface="Times New Roman" pitchFamily="18" charset="0"/>
                <a:ea typeface="標楷體" pitchFamily="65" charset="-120"/>
              </a:rPr>
              <a:t>三</a:t>
            </a:r>
            <a:r>
              <a:rPr lang="en-US" altLang="zh-TW" sz="2400" dirty="0">
                <a:solidFill>
                  <a:srgbClr val="FF0000"/>
                </a:solidFill>
                <a:latin typeface="Times New Roman" pitchFamily="18" charset="0"/>
                <a:ea typeface="標楷體" pitchFamily="65" charset="-120"/>
              </a:rPr>
              <a:t>)24:00</a:t>
            </a:r>
            <a:r>
              <a:rPr lang="zh-TW" altLang="en-US" sz="2400" dirty="0">
                <a:solidFill>
                  <a:srgbClr val="FF0000"/>
                </a:solidFill>
                <a:latin typeface="Times New Roman" pitchFamily="18" charset="0"/>
                <a:ea typeface="標楷體" pitchFamily="65" charset="-120"/>
              </a:rPr>
              <a:t>止</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便利商店繳費僅至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18</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星期六</a:t>
            </a:r>
            <a:r>
              <a:rPr lang="en-US" altLang="zh-TW" sz="2400" dirty="0">
                <a:solidFill>
                  <a:srgbClr val="FF0000"/>
                </a:solidFill>
                <a:latin typeface="Times New Roman" pitchFamily="18" charset="0"/>
                <a:ea typeface="標楷體" pitchFamily="65" charset="-120"/>
              </a:rPr>
              <a:t>)24:00】</a:t>
            </a:r>
            <a:r>
              <a:rPr lang="zh-TW" altLang="en-US" sz="2400" dirty="0">
                <a:latin typeface="Times New Roman" pitchFamily="18" charset="0"/>
                <a:ea typeface="標楷體" pitchFamily="65" charset="-120"/>
              </a:rPr>
              <a:t>，至本委員會</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網站登入「繳款單列印及繳款帳號查詢系統」取得繳款帳號或下載繳款單進</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行繳費，完成繳費</a:t>
            </a:r>
            <a:r>
              <a:rPr lang="en-US" altLang="zh-TW" sz="2400" dirty="0">
                <a:latin typeface="Times New Roman" pitchFamily="18" charset="0"/>
                <a:ea typeface="標楷體" pitchFamily="65" charset="-120"/>
              </a:rPr>
              <a:t>2</a:t>
            </a:r>
            <a:r>
              <a:rPr lang="zh-TW" altLang="en-US" sz="2400" dirty="0">
                <a:latin typeface="Times New Roman" pitchFamily="18" charset="0"/>
                <a:ea typeface="標楷體" pitchFamily="65" charset="-120"/>
              </a:rPr>
              <a:t>小時後，即可上網查詢繳費狀態</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便利商店繳費約須</a:t>
            </a:r>
            <a:r>
              <a:rPr lang="en-US" altLang="zh-TW" sz="2400" dirty="0">
                <a:latin typeface="Times New Roman" pitchFamily="18" charset="0"/>
                <a:ea typeface="標楷體" pitchFamily="65" charset="-120"/>
              </a:rPr>
              <a:t>3</a:t>
            </a:r>
            <a:r>
              <a:rPr lang="zh-TW" altLang="en-US" sz="2400" dirty="0">
                <a:latin typeface="Times New Roman" pitchFamily="18" charset="0"/>
                <a:ea typeface="標楷體" pitchFamily="65" charset="-120"/>
              </a:rPr>
              <a:t>個</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工作天，不含例假日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zh-TW" altLang="en-US" sz="2400" dirty="0">
                <a:latin typeface="Times New Roman" pitchFamily="18" charset="0"/>
                <a:ea typeface="標楷體" pitchFamily="65" charset="-120"/>
              </a:rPr>
              <a:t>✔</a:t>
            </a:r>
            <a:r>
              <a:rPr lang="zh-TW" altLang="en-US" sz="2400" dirty="0">
                <a:latin typeface="標楷體" panose="03000509000000000000" pitchFamily="65" charset="-120"/>
                <a:ea typeface="標楷體" panose="03000509000000000000" pitchFamily="65" charset="-120"/>
              </a:rPr>
              <a:t>繳交登記費：</a:t>
            </a:r>
            <a:r>
              <a:rPr lang="zh-TW" altLang="en-US" sz="2400" dirty="0">
                <a:solidFill>
                  <a:srgbClr val="FF0000"/>
                </a:solidFill>
                <a:latin typeface="標楷體" panose="03000509000000000000" pitchFamily="65" charset="-120"/>
                <a:ea typeface="標楷體" panose="03000509000000000000" pitchFamily="65" charset="-120"/>
              </a:rPr>
              <a:t>一般身分考生繳交新臺幣</a:t>
            </a:r>
            <a:r>
              <a:rPr lang="en-US" altLang="zh-TW" sz="2400" dirty="0">
                <a:solidFill>
                  <a:srgbClr val="FF0000"/>
                </a:solidFill>
                <a:latin typeface="標楷體" panose="03000509000000000000" pitchFamily="65" charset="-120"/>
                <a:ea typeface="標楷體" panose="03000509000000000000" pitchFamily="65" charset="-120"/>
              </a:rPr>
              <a:t>220</a:t>
            </a:r>
            <a:r>
              <a:rPr lang="zh-TW" altLang="en-US" sz="2400" dirty="0">
                <a:solidFill>
                  <a:srgbClr val="FF0000"/>
                </a:solidFill>
                <a:latin typeface="標楷體" panose="03000509000000000000" pitchFamily="65" charset="-120"/>
                <a:ea typeface="標楷體" panose="03000509000000000000" pitchFamily="65" charset="-120"/>
              </a:rPr>
              <a:t>元</a:t>
            </a:r>
            <a:r>
              <a:rPr lang="zh-TW" altLang="en-US" sz="2400" dirty="0">
                <a:latin typeface="標楷體" panose="03000509000000000000" pitchFamily="65" charset="-120"/>
                <a:ea typeface="標楷體" panose="03000509000000000000" pitchFamily="65" charset="-120"/>
              </a:rPr>
              <a:t>，</a:t>
            </a:r>
            <a:r>
              <a:rPr lang="zh-TW" altLang="en-US" sz="2400" dirty="0">
                <a:solidFill>
                  <a:srgbClr val="0000FF"/>
                </a:solidFill>
                <a:latin typeface="標楷體" panose="03000509000000000000" pitchFamily="65" charset="-120"/>
                <a:ea typeface="標楷體" panose="03000509000000000000" pitchFamily="65" charset="-120"/>
              </a:rPr>
              <a:t>符合中低收入戶身分考生繳 </a:t>
            </a:r>
            <a:endParaRPr lang="en-US" altLang="zh-TW" sz="2400" dirty="0">
              <a:solidFill>
                <a:srgbClr val="0000FF"/>
              </a:solidFill>
              <a:latin typeface="標楷體" panose="03000509000000000000" pitchFamily="65" charset="-120"/>
              <a:ea typeface="標楷體" panose="03000509000000000000" pitchFamily="65" charset="-120"/>
            </a:endParaRPr>
          </a:p>
          <a:p>
            <a:pPr marL="0" indent="0" algn="just">
              <a:spcBef>
                <a:spcPts val="0"/>
              </a:spcBef>
              <a:spcAft>
                <a:spcPts val="600"/>
              </a:spcAft>
              <a:buClr>
                <a:schemeClr val="tx1"/>
              </a:buClr>
              <a:buNone/>
              <a:defRPr/>
            </a:pPr>
            <a:r>
              <a:rPr lang="en-US" altLang="zh-TW" sz="2400" dirty="0">
                <a:solidFill>
                  <a:srgbClr val="0000FF"/>
                </a:solidFill>
                <a:latin typeface="標楷體" panose="03000509000000000000" pitchFamily="65" charset="-120"/>
                <a:ea typeface="標楷體" panose="03000509000000000000" pitchFamily="65" charset="-120"/>
              </a:rPr>
              <a:t>              </a:t>
            </a:r>
            <a:r>
              <a:rPr lang="zh-TW" altLang="en-US" sz="2400" dirty="0">
                <a:solidFill>
                  <a:srgbClr val="0000FF"/>
                </a:solidFill>
                <a:latin typeface="標楷體" panose="03000509000000000000" pitchFamily="65" charset="-120"/>
                <a:ea typeface="標楷體" panose="03000509000000000000" pitchFamily="65" charset="-120"/>
              </a:rPr>
              <a:t>交新臺幣</a:t>
            </a:r>
            <a:r>
              <a:rPr lang="en-US" altLang="zh-TW" sz="2400" dirty="0">
                <a:solidFill>
                  <a:srgbClr val="0000FF"/>
                </a:solidFill>
                <a:latin typeface="標楷體" panose="03000509000000000000" pitchFamily="65" charset="-120"/>
                <a:ea typeface="標楷體" panose="03000509000000000000" pitchFamily="65" charset="-120"/>
              </a:rPr>
              <a:t>88</a:t>
            </a:r>
            <a:r>
              <a:rPr lang="zh-TW" altLang="en-US" sz="2400" dirty="0">
                <a:solidFill>
                  <a:srgbClr val="0000FF"/>
                </a:solidFill>
                <a:latin typeface="標楷體" panose="03000509000000000000" pitchFamily="65" charset="-120"/>
                <a:ea typeface="標楷體" panose="03000509000000000000" pitchFamily="65" charset="-120"/>
              </a:rPr>
              <a:t>元</a:t>
            </a:r>
            <a:r>
              <a:rPr lang="zh-TW" altLang="en-US" sz="2400" dirty="0">
                <a:latin typeface="標楷體" panose="03000509000000000000" pitchFamily="65" charset="-120"/>
                <a:ea typeface="標楷體" panose="03000509000000000000" pitchFamily="65" charset="-120"/>
              </a:rPr>
              <a:t>，</a:t>
            </a:r>
            <a:r>
              <a:rPr lang="zh-TW" altLang="en-US" sz="2400" dirty="0">
                <a:solidFill>
                  <a:srgbClr val="7030A0"/>
                </a:solidFill>
                <a:latin typeface="標楷體" panose="03000509000000000000" pitchFamily="65" charset="-120"/>
                <a:ea typeface="標楷體" panose="03000509000000000000" pitchFamily="65" charset="-120"/>
              </a:rPr>
              <a:t>符合低收入戶考生免繳費</a:t>
            </a:r>
            <a:r>
              <a:rPr lang="zh-TW" altLang="en-US" sz="2400" dirty="0">
                <a:latin typeface="標楷體" panose="03000509000000000000" pitchFamily="65" charset="-120"/>
                <a:ea typeface="標楷體" panose="03000509000000000000" pitchFamily="65" charset="-120"/>
              </a:rPr>
              <a:t>。</a:t>
            </a:r>
          </a:p>
          <a:p>
            <a:pPr marL="0" indent="0" algn="just">
              <a:spcBef>
                <a:spcPts val="0"/>
              </a:spcBef>
              <a:spcAft>
                <a:spcPts val="600"/>
              </a:spcAft>
              <a:buClr>
                <a:schemeClr val="tx1"/>
              </a:buClr>
              <a:buNone/>
              <a:defRPr/>
            </a:pPr>
            <a:r>
              <a:rPr lang="zh-TW" altLang="en-US" sz="2400" dirty="0">
                <a:latin typeface="Times New Roman" pitchFamily="18" charset="0"/>
                <a:ea typeface="標楷體" pitchFamily="65" charset="-120"/>
              </a:rPr>
              <a:t>✔繳費成功之考生應於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28</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星期二</a:t>
            </a:r>
            <a:r>
              <a:rPr lang="en-US" altLang="zh-TW" sz="2400" dirty="0">
                <a:solidFill>
                  <a:srgbClr val="0000FF"/>
                </a:solidFill>
                <a:latin typeface="Times New Roman" pitchFamily="18" charset="0"/>
                <a:ea typeface="標楷體" pitchFamily="65" charset="-120"/>
              </a:rPr>
              <a:t>)10:00</a:t>
            </a:r>
            <a:r>
              <a:rPr lang="zh-TW" altLang="en-US" sz="2400" dirty="0">
                <a:solidFill>
                  <a:srgbClr val="0000FF"/>
                </a:solidFill>
                <a:latin typeface="Times New Roman" pitchFamily="18" charset="0"/>
                <a:ea typeface="標楷體" pitchFamily="65" charset="-120"/>
              </a:rPr>
              <a:t>起</a:t>
            </a:r>
            <a:r>
              <a:rPr lang="zh-TW" altLang="en-US" sz="2400" dirty="0">
                <a:latin typeface="Times New Roman" pitchFamily="18" charset="0"/>
                <a:ea typeface="標楷體" pitchFamily="65" charset="-120"/>
              </a:rPr>
              <a:t>，至本委員會網站登入</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「個人總成績查詢系統」查詢個人總成績</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依身分別、招生群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類</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別之校系</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、學程考科成績權重組合</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，本委員會不另寄發總成績單；對個人總</a:t>
            </a: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成績如有疑義者</a:t>
            </a:r>
            <a:r>
              <a:rPr lang="zh-TW" altLang="en-US" sz="2400" dirty="0"/>
              <a:t>，</a:t>
            </a:r>
            <a:r>
              <a:rPr lang="zh-TW" altLang="en-US" sz="2400" dirty="0">
                <a:latin typeface="Times New Roman" pitchFamily="18" charset="0"/>
                <a:ea typeface="標楷體" pitchFamily="65" charset="-120"/>
              </a:rPr>
              <a:t>須於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29</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星期三</a:t>
            </a:r>
            <a:r>
              <a:rPr lang="en-US" altLang="zh-TW" sz="2400" dirty="0">
                <a:solidFill>
                  <a:srgbClr val="0000FF"/>
                </a:solidFill>
                <a:latin typeface="Times New Roman" pitchFamily="18" charset="0"/>
                <a:ea typeface="標楷體" pitchFamily="65" charset="-120"/>
              </a:rPr>
              <a:t>)12:00</a:t>
            </a:r>
            <a:r>
              <a:rPr lang="zh-TW" altLang="en-US" sz="2400" dirty="0">
                <a:solidFill>
                  <a:srgbClr val="0000FF"/>
                </a:solidFill>
                <a:latin typeface="Times New Roman" pitchFamily="18" charset="0"/>
                <a:ea typeface="標楷體" pitchFamily="65" charset="-120"/>
              </a:rPr>
              <a:t>前</a:t>
            </a:r>
            <a:r>
              <a:rPr lang="zh-TW" altLang="en-US" sz="2400" dirty="0">
                <a:latin typeface="Times New Roman" pitchFamily="18" charset="0"/>
                <a:ea typeface="標楷體" pitchFamily="65" charset="-120"/>
              </a:rPr>
              <a:t>申請複查</a:t>
            </a:r>
            <a:r>
              <a:rPr lang="zh-TW" altLang="en-US" sz="2400" dirty="0">
                <a:solidFill>
                  <a:srgbClr val="0000FF"/>
                </a:solidFill>
                <a:latin typeface="Times New Roman" pitchFamily="18" charset="0"/>
                <a:ea typeface="標楷體" pitchFamily="65" charset="-120"/>
              </a:rPr>
              <a:t>。</a:t>
            </a:r>
            <a:r>
              <a:rPr lang="en-US" altLang="zh-TW" sz="2400" u="sng" dirty="0">
                <a:solidFill>
                  <a:srgbClr val="0000FF"/>
                </a:solidFill>
                <a:latin typeface="Times New Roman" pitchFamily="18" charset="0"/>
                <a:ea typeface="標楷體" pitchFamily="65" charset="-120"/>
              </a:rPr>
              <a:t>※</a:t>
            </a:r>
            <a:r>
              <a:rPr lang="zh-TW" altLang="en-US" sz="2400" u="sng" dirty="0">
                <a:solidFill>
                  <a:srgbClr val="0000FF"/>
                </a:solidFill>
                <a:latin typeface="Times New Roman" pitchFamily="18" charset="0"/>
                <a:ea typeface="標楷體" pitchFamily="65" charset="-120"/>
              </a:rPr>
              <a:t>本系統僅</a:t>
            </a:r>
            <a:endParaRPr lang="en-US" altLang="zh-TW" sz="2400" u="sng" dirty="0">
              <a:solidFill>
                <a:srgbClr val="0000FF"/>
              </a:solidFill>
              <a:latin typeface="Times New Roman" pitchFamily="18" charset="0"/>
              <a:ea typeface="標楷體" pitchFamily="65" charset="-120"/>
            </a:endParaRPr>
          </a:p>
          <a:p>
            <a:pPr marL="0" indent="0" algn="just">
              <a:spcBef>
                <a:spcPts val="0"/>
              </a:spcBef>
              <a:spcAft>
                <a:spcPts val="600"/>
              </a:spcAft>
              <a:buClr>
                <a:schemeClr val="tx1"/>
              </a:buClr>
              <a:buNone/>
              <a:defRPr/>
            </a:pPr>
            <a:r>
              <a:rPr lang="en-US" altLang="zh-TW" sz="2400" dirty="0">
                <a:solidFill>
                  <a:srgbClr val="0000FF"/>
                </a:solidFill>
                <a:latin typeface="Times New Roman" pitchFamily="18" charset="0"/>
                <a:ea typeface="標楷體" pitchFamily="65" charset="-120"/>
              </a:rPr>
              <a:t>    </a:t>
            </a:r>
            <a:r>
              <a:rPr lang="zh-TW" altLang="en-US" sz="2400" u="sng" dirty="0">
                <a:solidFill>
                  <a:srgbClr val="0000FF"/>
                </a:solidFill>
                <a:latin typeface="Times New Roman" pitchFamily="18" charset="0"/>
                <a:ea typeface="標楷體" pitchFamily="65" charset="-120"/>
              </a:rPr>
              <a:t>做為網路選填登記志願輔助參考之用，不具任何落點模擬功能。</a:t>
            </a:r>
            <a:endParaRPr lang="en-US" altLang="zh-TW" sz="2400" u="sng" dirty="0">
              <a:solidFill>
                <a:srgbClr val="0000FF"/>
              </a:solidFill>
              <a:latin typeface="Times New Roman" pitchFamily="18" charset="0"/>
              <a:ea typeface="標楷體" pitchFamily="65" charset="-120"/>
            </a:endParaRPr>
          </a:p>
          <a:p>
            <a:pPr marL="0" indent="0" algn="just">
              <a:spcBef>
                <a:spcPts val="0"/>
              </a:spcBef>
              <a:spcAft>
                <a:spcPts val="600"/>
              </a:spcAft>
              <a:buClr>
                <a:schemeClr val="tx1"/>
              </a:buClr>
              <a:buNone/>
              <a:defRPr/>
            </a:pPr>
            <a:endParaRPr lang="en-US" altLang="zh-TW" sz="2400" dirty="0">
              <a:latin typeface="Times New Roman" pitchFamily="18" charset="0"/>
              <a:ea typeface="標楷體" pitchFamily="65" charset="-120"/>
            </a:endParaRPr>
          </a:p>
          <a:p>
            <a:pPr marL="0" indent="0" algn="just">
              <a:spcBef>
                <a:spcPts val="0"/>
              </a:spcBef>
              <a:spcAft>
                <a:spcPts val="600"/>
              </a:spcAft>
              <a:buClr>
                <a:schemeClr val="tx1"/>
              </a:buClr>
              <a:buNone/>
              <a:defRPr/>
            </a:pPr>
            <a:endParaRPr lang="zh-TW" altLang="en-US" sz="2400" dirty="0">
              <a:latin typeface="Times New Roman" pitchFamily="18" charset="0"/>
              <a:ea typeface="標楷體" pitchFamily="65" charset="-120"/>
            </a:endParaRPr>
          </a:p>
          <a:p>
            <a:pPr marL="0" indent="0" algn="just">
              <a:spcBef>
                <a:spcPts val="0"/>
              </a:spcBef>
              <a:spcAft>
                <a:spcPts val="600"/>
              </a:spcAft>
              <a:buClr>
                <a:schemeClr val="tx1"/>
              </a:buClr>
              <a:buNone/>
              <a:defRPr/>
            </a:pPr>
            <a:endParaRPr lang="en-US" altLang="zh-TW" sz="2400" dirty="0">
              <a:latin typeface="Times New Roman" pitchFamily="18" charset="0"/>
              <a:ea typeface="標楷體" pitchFamily="65" charset="-120"/>
            </a:endParaRPr>
          </a:p>
          <a:p>
            <a:pPr marL="457200" indent="-457200" algn="just">
              <a:spcBef>
                <a:spcPts val="0"/>
              </a:spcBef>
              <a:spcAft>
                <a:spcPts val="600"/>
              </a:spcAft>
              <a:buClr>
                <a:schemeClr val="tx1"/>
              </a:buClr>
              <a:buNone/>
              <a:defRPr/>
            </a:pPr>
            <a:endParaRPr lang="zh-TW" altLang="en-US" sz="2400" dirty="0">
              <a:latin typeface="Times New Roman" pitchFamily="18" charset="0"/>
              <a:ea typeface="標楷體" pitchFamily="65" charset="-120"/>
            </a:endParaRPr>
          </a:p>
        </p:txBody>
      </p:sp>
      <p:sp>
        <p:nvSpPr>
          <p:cNvPr id="3" name="投影片編號版面配置區 2">
            <a:extLst>
              <a:ext uri="{FF2B5EF4-FFF2-40B4-BE49-F238E27FC236}">
                <a16:creationId xmlns:a16="http://schemas.microsoft.com/office/drawing/2014/main" id="{59B4BB37-1D11-4376-AC0E-BD59AEE7F28B}"/>
              </a:ext>
            </a:extLst>
          </p:cNvPr>
          <p:cNvSpPr>
            <a:spLocks noGrp="1"/>
          </p:cNvSpPr>
          <p:nvPr>
            <p:ph type="sldNum" sz="quarter" idx="12"/>
          </p:nvPr>
        </p:nvSpPr>
        <p:spPr/>
        <p:txBody>
          <a:bodyPr/>
          <a:lstStyle/>
          <a:p>
            <a:pPr>
              <a:defRPr/>
            </a:pPr>
            <a:fld id="{6696D582-221A-4A7A-9495-2A3992126361}" type="slidenum">
              <a:rPr lang="zh-TW" altLang="en-US" smtClean="0"/>
              <a:pPr>
                <a:defRPr/>
              </a:pPr>
              <a:t>3</a:t>
            </a:fld>
            <a:endParaRPr lang="en-US" altLang="zh-TW" dirty="0"/>
          </a:p>
        </p:txBody>
      </p:sp>
      <p:grpSp>
        <p:nvGrpSpPr>
          <p:cNvPr id="13" name="群組 12">
            <a:extLst>
              <a:ext uri="{FF2B5EF4-FFF2-40B4-BE49-F238E27FC236}">
                <a16:creationId xmlns:a16="http://schemas.microsoft.com/office/drawing/2014/main" id="{EDEB1714-3FF9-A774-A587-A734E8218425}"/>
              </a:ext>
            </a:extLst>
          </p:cNvPr>
          <p:cNvGrpSpPr/>
          <p:nvPr/>
        </p:nvGrpSpPr>
        <p:grpSpPr>
          <a:xfrm>
            <a:off x="7032104" y="136525"/>
            <a:ext cx="4330991" cy="1080000"/>
            <a:chOff x="8438302" y="125702"/>
            <a:chExt cx="2732803" cy="1118482"/>
          </a:xfrm>
        </p:grpSpPr>
        <p:sp>
          <p:nvSpPr>
            <p:cNvPr id="23" name="圓角矩形 13">
              <a:extLst>
                <a:ext uri="{FF2B5EF4-FFF2-40B4-BE49-F238E27FC236}">
                  <a16:creationId xmlns:a16="http://schemas.microsoft.com/office/drawing/2014/main" id="{5A0D3853-9EA0-89E9-C9E8-8CCCDDF5200C}"/>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24" name="圓角矩形 15">
              <a:extLst>
                <a:ext uri="{FF2B5EF4-FFF2-40B4-BE49-F238E27FC236}">
                  <a16:creationId xmlns:a16="http://schemas.microsoft.com/office/drawing/2014/main" id="{52E8DA25-4C55-7B5B-35FC-8DA7B1EC6F89}"/>
                </a:ext>
              </a:extLst>
            </p:cNvPr>
            <p:cNvSpPr/>
            <p:nvPr/>
          </p:nvSpPr>
          <p:spPr>
            <a:xfrm>
              <a:off x="8843079" y="125702"/>
              <a:ext cx="249871"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25" name="圓角矩形 17">
              <a:extLst>
                <a:ext uri="{FF2B5EF4-FFF2-40B4-BE49-F238E27FC236}">
                  <a16:creationId xmlns:a16="http://schemas.microsoft.com/office/drawing/2014/main" id="{C3CBA861-0C0A-5A8B-EAED-448247D7DEF8}"/>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26" name="圓角矩形 18">
              <a:extLst>
                <a:ext uri="{FF2B5EF4-FFF2-40B4-BE49-F238E27FC236}">
                  <a16:creationId xmlns:a16="http://schemas.microsoft.com/office/drawing/2014/main" id="{B0F8706B-DCA6-7B18-EB2D-2ACAA9289AC0}"/>
                </a:ext>
              </a:extLst>
            </p:cNvPr>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7" name="圓角矩形 19">
              <a:extLst>
                <a:ext uri="{FF2B5EF4-FFF2-40B4-BE49-F238E27FC236}">
                  <a16:creationId xmlns:a16="http://schemas.microsoft.com/office/drawing/2014/main" id="{CE01B779-293F-252C-9E2B-C3FB4FD70B8C}"/>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8" name="直線單箭頭接點 27">
              <a:extLst>
                <a:ext uri="{FF2B5EF4-FFF2-40B4-BE49-F238E27FC236}">
                  <a16:creationId xmlns:a16="http://schemas.microsoft.com/office/drawing/2014/main" id="{547BD14D-C7EF-B600-491A-AEB5E48B0FD3}"/>
                </a:ext>
              </a:extLst>
            </p:cNvPr>
            <p:cNvCxnSpPr>
              <a:cxnSpLocks/>
              <a:stCxn id="23" idx="3"/>
              <a:endCxn id="24"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91AB508-7827-205E-3B4E-27321C1E88D3}"/>
                </a:ext>
              </a:extLst>
            </p:cNvPr>
            <p:cNvCxnSpPr>
              <a:cxnSpLocks/>
              <a:stCxn id="24" idx="3"/>
              <a:endCxn id="25"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993525BC-D304-FA98-2750-06EDEC433901}"/>
                </a:ext>
              </a:extLst>
            </p:cNvPr>
            <p:cNvCxnSpPr>
              <a:cxnSpLocks/>
              <a:stCxn id="25" idx="3"/>
              <a:endCxn id="26"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C7D90D44-3729-B711-CA79-24A9695BF288}"/>
                </a:ext>
              </a:extLst>
            </p:cNvPr>
            <p:cNvCxnSpPr>
              <a:cxnSpLocks/>
              <a:stCxn id="26" idx="3"/>
              <a:endCxn id="27"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1"/>
          <p:cNvSpPr txBox="1">
            <a:spLocks/>
          </p:cNvSpPr>
          <p:nvPr/>
        </p:nvSpPr>
        <p:spPr bwMode="auto">
          <a:xfrm>
            <a:off x="263352" y="303982"/>
            <a:ext cx="9841992"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登記志願確定送出</a:t>
            </a:r>
            <a:r>
              <a:rPr lang="en-US" altLang="zh-TW" sz="28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(1/3)      (10)</a:t>
            </a:r>
            <a:endParaRPr lang="zh-TW" alt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投影片編號版面配置區 7">
            <a:extLst>
              <a:ext uri="{FF2B5EF4-FFF2-40B4-BE49-F238E27FC236}">
                <a16:creationId xmlns:a16="http://schemas.microsoft.com/office/drawing/2014/main" id="{DFAB50E5-DDFC-4E21-8F5B-2EDCA1E4F25B}"/>
              </a:ext>
            </a:extLst>
          </p:cNvPr>
          <p:cNvSpPr>
            <a:spLocks noGrp="1"/>
          </p:cNvSpPr>
          <p:nvPr>
            <p:ph type="sldNum" sz="quarter" idx="12"/>
          </p:nvPr>
        </p:nvSpPr>
        <p:spPr/>
        <p:txBody>
          <a:bodyPr/>
          <a:lstStyle/>
          <a:p>
            <a:pPr>
              <a:defRPr/>
            </a:pPr>
            <a:fld id="{6696D582-221A-4A7A-9495-2A3992126361}" type="slidenum">
              <a:rPr lang="zh-TW" altLang="en-US" smtClean="0"/>
              <a:pPr>
                <a:defRPr/>
              </a:pPr>
              <a:t>30</a:t>
            </a:fld>
            <a:endParaRPr lang="en-US" altLang="zh-TW" dirty="0"/>
          </a:p>
        </p:txBody>
      </p:sp>
      <p:grpSp>
        <p:nvGrpSpPr>
          <p:cNvPr id="4" name="群組 3">
            <a:extLst>
              <a:ext uri="{FF2B5EF4-FFF2-40B4-BE49-F238E27FC236}">
                <a16:creationId xmlns:a16="http://schemas.microsoft.com/office/drawing/2014/main" id="{3F088171-1A2E-4FDF-976A-A6E13BF40769}"/>
              </a:ext>
            </a:extLst>
          </p:cNvPr>
          <p:cNvGrpSpPr/>
          <p:nvPr/>
        </p:nvGrpSpPr>
        <p:grpSpPr>
          <a:xfrm>
            <a:off x="1473967" y="984562"/>
            <a:ext cx="9074977" cy="5744474"/>
            <a:chOff x="1070478" y="977001"/>
            <a:chExt cx="9223765" cy="5880999"/>
          </a:xfrm>
        </p:grpSpPr>
        <p:pic>
          <p:nvPicPr>
            <p:cNvPr id="3" name="圖片 2">
              <a:extLst>
                <a:ext uri="{FF2B5EF4-FFF2-40B4-BE49-F238E27FC236}">
                  <a16:creationId xmlns:a16="http://schemas.microsoft.com/office/drawing/2014/main" id="{E3F8EB95-D895-45BD-8224-5CA343B61F84}"/>
                </a:ext>
              </a:extLst>
            </p:cNvPr>
            <p:cNvPicPr>
              <a:picLocks noChangeAspect="1"/>
            </p:cNvPicPr>
            <p:nvPr/>
          </p:nvPicPr>
          <p:blipFill>
            <a:blip r:embed="rId3">
              <a:extLst>
                <a:ext uri="{28A0092B-C50C-407E-A947-70E740481C1C}">
                  <a14:useLocalDpi xmlns:a14="http://schemas.microsoft.com/office/drawing/2010/main" val="0"/>
                </a:ext>
              </a:extLst>
            </a:blip>
            <a:srcRect l="332" r="332"/>
            <a:stretch/>
          </p:blipFill>
          <p:spPr>
            <a:xfrm>
              <a:off x="2852488" y="977001"/>
              <a:ext cx="7441755" cy="5880999"/>
            </a:xfrm>
            <a:prstGeom prst="rect">
              <a:avLst/>
            </a:prstGeom>
            <a:ln>
              <a:solidFill>
                <a:schemeClr val="bg2"/>
              </a:solidFill>
            </a:ln>
          </p:spPr>
        </p:pic>
        <p:sp>
          <p:nvSpPr>
            <p:cNvPr id="10" name="向右箭號 9">
              <a:extLst>
                <a:ext uri="{FF2B5EF4-FFF2-40B4-BE49-F238E27FC236}">
                  <a16:creationId xmlns:a16="http://schemas.microsoft.com/office/drawing/2014/main" id="{EF6AFFBF-1A0E-4A39-9E37-5106D557A294}"/>
                </a:ext>
              </a:extLst>
            </p:cNvPr>
            <p:cNvSpPr/>
            <p:nvPr/>
          </p:nvSpPr>
          <p:spPr>
            <a:xfrm rot="20874851">
              <a:off x="4926220" y="2947070"/>
              <a:ext cx="509953" cy="2760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rgbClr val="FF0000"/>
                </a:solidFill>
              </a:endParaRPr>
            </a:p>
          </p:txBody>
        </p:sp>
        <p:sp>
          <p:nvSpPr>
            <p:cNvPr id="11" name="矩形 10">
              <a:extLst>
                <a:ext uri="{FF2B5EF4-FFF2-40B4-BE49-F238E27FC236}">
                  <a16:creationId xmlns:a16="http://schemas.microsoft.com/office/drawing/2014/main" id="{61DF0F35-426B-4055-A47C-943BA56F62DB}"/>
                </a:ext>
              </a:extLst>
            </p:cNvPr>
            <p:cNvSpPr/>
            <p:nvPr/>
          </p:nvSpPr>
          <p:spPr>
            <a:xfrm>
              <a:off x="4009763" y="3132056"/>
              <a:ext cx="825785" cy="20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AutoShape 4">
              <a:extLst>
                <a:ext uri="{FF2B5EF4-FFF2-40B4-BE49-F238E27FC236}">
                  <a16:creationId xmlns:a16="http://schemas.microsoft.com/office/drawing/2014/main" id="{BD3ECC07-772F-4246-8C51-12AFCF18F3EE}"/>
                </a:ext>
              </a:extLst>
            </p:cNvPr>
            <p:cNvSpPr>
              <a:spLocks noChangeArrowheads="1"/>
            </p:cNvSpPr>
            <p:nvPr/>
          </p:nvSpPr>
          <p:spPr bwMode="auto">
            <a:xfrm>
              <a:off x="1070478" y="4034439"/>
              <a:ext cx="4697813" cy="2572036"/>
            </a:xfrm>
            <a:prstGeom prst="wedgeRoundRectCallout">
              <a:avLst>
                <a:gd name="adj1" fmla="val 20112"/>
                <a:gd name="adj2" fmla="val -75416"/>
                <a:gd name="adj3" fmla="val 16667"/>
              </a:avLst>
            </a:prstGeom>
            <a:solidFill>
              <a:srgbClr val="FFFEA8"/>
            </a:solidFill>
            <a:ln w="19050" algn="ctr">
              <a:solidFill>
                <a:schemeClr val="tx1"/>
              </a:solidFill>
              <a:miter lim="800000"/>
              <a:headEnd/>
              <a:tailEnd/>
            </a:ln>
          </p:spPr>
          <p:txBody>
            <a:bodyPr/>
            <a:lstStyle/>
            <a:p>
              <a:pPr algn="just" hangingPunct="0"/>
              <a:r>
                <a:rPr lang="zh-TW" altLang="zh-TW" sz="2400" b="1" dirty="0">
                  <a:solidFill>
                    <a:srgbClr val="0000FF"/>
                  </a:solidFill>
                  <a:latin typeface="標楷體" pitchFamily="65" charset="-120"/>
                  <a:ea typeface="標楷體" pitchFamily="65" charset="-120"/>
                </a:rPr>
                <a:t>點選「登記志願確定送出」後，可開始進行確認完成選填</a:t>
              </a:r>
              <a:r>
                <a:rPr lang="zh-TW" altLang="en-US" sz="2400" b="1" dirty="0">
                  <a:solidFill>
                    <a:srgbClr val="0000FF"/>
                  </a:solidFill>
                  <a:latin typeface="標楷體" pitchFamily="65" charset="-120"/>
                  <a:ea typeface="標楷體" pitchFamily="65" charset="-120"/>
                </a:rPr>
                <a:t>登記</a:t>
              </a:r>
              <a:r>
                <a:rPr lang="zh-TW" altLang="zh-TW" sz="2400" b="1" dirty="0">
                  <a:solidFill>
                    <a:srgbClr val="0000FF"/>
                  </a:solidFill>
                  <a:latin typeface="標楷體" pitchFamily="65" charset="-120"/>
                  <a:ea typeface="標楷體" pitchFamily="65" charset="-120"/>
                </a:rPr>
                <a:t>志願</a:t>
              </a:r>
              <a:r>
                <a:rPr lang="zh-TW" altLang="en-US" sz="2400" b="1" dirty="0">
                  <a:solidFill>
                    <a:srgbClr val="0000FF"/>
                  </a:solidFill>
                  <a:latin typeface="標楷體" pitchFamily="65" charset="-120"/>
                  <a:ea typeface="標楷體" pitchFamily="65" charset="-120"/>
                </a:rPr>
                <a:t>作業</a:t>
              </a:r>
              <a:r>
                <a:rPr lang="zh-TW" altLang="zh-TW" sz="2400" b="1" dirty="0">
                  <a:solidFill>
                    <a:srgbClr val="0000FF"/>
                  </a:solidFill>
                  <a:latin typeface="標楷體" pitchFamily="65" charset="-120"/>
                  <a:ea typeface="標楷體" pitchFamily="65" charset="-120"/>
                </a:rPr>
                <a:t>。此時</a:t>
              </a:r>
              <a:r>
                <a:rPr lang="zh-TW" altLang="en-US" sz="2400" b="1" dirty="0">
                  <a:solidFill>
                    <a:srgbClr val="0000FF"/>
                  </a:solidFill>
                  <a:latin typeface="標楷體" pitchFamily="65" charset="-120"/>
                  <a:ea typeface="標楷體" pitchFamily="65" charset="-120"/>
                </a:rPr>
                <a:t>考生若未選滿</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199</a:t>
              </a:r>
              <a:r>
                <a:rPr lang="zh-TW" altLang="en-US" sz="2400" b="1" dirty="0">
                  <a:solidFill>
                    <a:srgbClr val="0000FF"/>
                  </a:solidFill>
                  <a:latin typeface="標楷體" pitchFamily="65" charset="-120"/>
                  <a:ea typeface="標楷體" pitchFamily="65" charset="-120"/>
                </a:rPr>
                <a:t>個志願數</a:t>
              </a:r>
              <a:r>
                <a:rPr lang="zh-TW" altLang="zh-TW" sz="2400" b="1" dirty="0">
                  <a:solidFill>
                    <a:srgbClr val="0000FF"/>
                  </a:solidFill>
                  <a:latin typeface="標楷體" pitchFamily="65" charset="-120"/>
                  <a:ea typeface="標楷體" pitchFamily="65" charset="-120"/>
                </a:rPr>
                <a:t>會出現提示訊息，若確認不再繼續加選或異動，請點選「確認」</a:t>
              </a:r>
              <a:r>
                <a:rPr lang="zh-TW" altLang="en-US" sz="2400" b="1" dirty="0">
                  <a:solidFill>
                    <a:srgbClr val="0000FF"/>
                  </a:solidFill>
                  <a:latin typeface="標楷體" pitchFamily="65" charset="-120"/>
                  <a:ea typeface="標楷體" pitchFamily="65" charset="-120"/>
                </a:rPr>
                <a:t>。</a:t>
              </a:r>
              <a:endParaRPr lang="zh-TW" altLang="zh-TW" sz="2400" b="1" dirty="0">
                <a:solidFill>
                  <a:srgbClr val="0000FF"/>
                </a:solidFill>
                <a:latin typeface="標楷體" pitchFamily="65" charset="-120"/>
                <a:ea typeface="標楷體" pitchFamily="65" charset="-120"/>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C4A15004-B120-370D-5C71-2EEB6EAD10D2}"/>
              </a:ext>
            </a:extLst>
          </p:cNvPr>
          <p:cNvGrpSpPr/>
          <p:nvPr/>
        </p:nvGrpSpPr>
        <p:grpSpPr>
          <a:xfrm>
            <a:off x="3096993" y="966068"/>
            <a:ext cx="7064374" cy="5755407"/>
            <a:chOff x="3096993" y="966068"/>
            <a:chExt cx="7064374" cy="5755407"/>
          </a:xfrm>
        </p:grpSpPr>
        <p:pic>
          <p:nvPicPr>
            <p:cNvPr id="7" name="圖片 6">
              <a:extLst>
                <a:ext uri="{FF2B5EF4-FFF2-40B4-BE49-F238E27FC236}">
                  <a16:creationId xmlns:a16="http://schemas.microsoft.com/office/drawing/2014/main" id="{1002AAD1-5A6A-4077-8D42-F8E25817F4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6993" y="966068"/>
              <a:ext cx="7064374" cy="5755407"/>
            </a:xfrm>
            <a:prstGeom prst="rect">
              <a:avLst/>
            </a:prstGeom>
            <a:ln>
              <a:solidFill>
                <a:schemeClr val="bg2"/>
              </a:solidFill>
            </a:ln>
          </p:spPr>
        </p:pic>
        <p:sp>
          <p:nvSpPr>
            <p:cNvPr id="2" name="矩形 1">
              <a:extLst>
                <a:ext uri="{FF2B5EF4-FFF2-40B4-BE49-F238E27FC236}">
                  <a16:creationId xmlns:a16="http://schemas.microsoft.com/office/drawing/2014/main" id="{69EC78FD-5E6F-5D63-4BB9-A8F3736565DB}"/>
                </a:ext>
              </a:extLst>
            </p:cNvPr>
            <p:cNvSpPr/>
            <p:nvPr/>
          </p:nvSpPr>
          <p:spPr>
            <a:xfrm>
              <a:off x="5663952" y="1988840"/>
              <a:ext cx="648072" cy="144016"/>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498" name="標題 1"/>
          <p:cNvSpPr txBox="1">
            <a:spLocks/>
          </p:cNvSpPr>
          <p:nvPr/>
        </p:nvSpPr>
        <p:spPr bwMode="auto">
          <a:xfrm>
            <a:off x="263352" y="332656"/>
            <a:ext cx="10009112" cy="633412"/>
          </a:xfrm>
          <a:prstGeom prst="rect">
            <a:avLst/>
          </a:prstGeom>
          <a:noFill/>
          <a:ln w="9525">
            <a:noFill/>
            <a:miter lim="800000"/>
            <a:headEnd/>
            <a:tailEnd/>
          </a:ln>
        </p:spPr>
        <p:txBody>
          <a:bodyPr/>
          <a:lstStyle/>
          <a:p>
            <a:pPr eaLnBrk="0" hangingPunct="0"/>
            <a:r>
              <a:rPr lang="zh-TW" altLang="en-US" sz="2600" dirty="0">
                <a:solidFill>
                  <a:schemeClr val="tx2"/>
                </a:solidFill>
                <a:latin typeface="標楷體" pitchFamily="65" charset="-120"/>
                <a:ea typeface="標楷體" pitchFamily="65" charset="-120"/>
              </a:rPr>
              <a:t>六、網路選填登記志願系統</a:t>
            </a:r>
            <a:r>
              <a:rPr lang="en-US" altLang="zh-TW" sz="2600" dirty="0">
                <a:solidFill>
                  <a:schemeClr val="tx2"/>
                </a:solidFill>
                <a:latin typeface="標楷體" pitchFamily="65" charset="-120"/>
                <a:ea typeface="標楷體" pitchFamily="65" charset="-120"/>
              </a:rPr>
              <a:t>-</a:t>
            </a:r>
            <a:r>
              <a:rPr lang="zh-TW" altLang="en-US" sz="2600" dirty="0">
                <a:effectLst>
                  <a:outerShdw blurRad="38100" dist="38100" dir="2700000" algn="tl">
                    <a:srgbClr val="000000">
                      <a:alpha val="43137"/>
                    </a:srgbClr>
                  </a:outerShdw>
                </a:effectLst>
                <a:latin typeface="標楷體" pitchFamily="65" charset="-120"/>
                <a:ea typeface="標楷體" pitchFamily="65" charset="-120"/>
              </a:rPr>
              <a:t>登記志願確定送出主畫面</a:t>
            </a:r>
            <a:r>
              <a:rPr lang="en-US" altLang="zh-TW" sz="24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(2/3)    (11)</a:t>
            </a:r>
            <a:endParaRPr lang="zh-TW"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eaLnBrk="0" hangingPunct="0"/>
            <a:endParaRPr lang="zh-TW" altLang="en-US" sz="2600" dirty="0">
              <a:solidFill>
                <a:srgbClr val="FF0000"/>
              </a:solidFill>
            </a:endParaRPr>
          </a:p>
        </p:txBody>
      </p:sp>
      <p:sp>
        <p:nvSpPr>
          <p:cNvPr id="8" name="AutoShape 4">
            <a:extLst>
              <a:ext uri="{FF2B5EF4-FFF2-40B4-BE49-F238E27FC236}">
                <a16:creationId xmlns:a16="http://schemas.microsoft.com/office/drawing/2014/main" id="{392D85F6-8956-4B8F-B917-9B79A089852F}"/>
              </a:ext>
            </a:extLst>
          </p:cNvPr>
          <p:cNvSpPr>
            <a:spLocks noChangeArrowheads="1"/>
          </p:cNvSpPr>
          <p:nvPr/>
        </p:nvSpPr>
        <p:spPr bwMode="auto">
          <a:xfrm>
            <a:off x="7392144" y="4567114"/>
            <a:ext cx="3127922" cy="1382812"/>
          </a:xfrm>
          <a:prstGeom prst="wedgeRoundRectCallout">
            <a:avLst>
              <a:gd name="adj1" fmla="val -40068"/>
              <a:gd name="adj2" fmla="val -86434"/>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志願清單</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請考生務必詳細核對所選填之志願</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含志願序</a:t>
            </a:r>
            <a:r>
              <a:rPr lang="en-US" altLang="zh-TW" sz="2400" b="1" dirty="0">
                <a:solidFill>
                  <a:srgbClr val="0000FF"/>
                </a:solidFill>
                <a:latin typeface="標楷體" pitchFamily="65" charset="-120"/>
                <a:ea typeface="標楷體" pitchFamily="65" charset="-120"/>
              </a:rPr>
              <a:t>)</a:t>
            </a:r>
          </a:p>
          <a:p>
            <a:endParaRPr lang="zh-TW" altLang="zh-TW" sz="2400" b="1" dirty="0">
              <a:solidFill>
                <a:srgbClr val="0000FF"/>
              </a:solidFill>
              <a:latin typeface="標楷體" pitchFamily="65" charset="-120"/>
              <a:ea typeface="標楷體" pitchFamily="65" charset="-120"/>
            </a:endParaRPr>
          </a:p>
        </p:txBody>
      </p:sp>
      <p:sp>
        <p:nvSpPr>
          <p:cNvPr id="11" name="AutoShape 4">
            <a:extLst>
              <a:ext uri="{FF2B5EF4-FFF2-40B4-BE49-F238E27FC236}">
                <a16:creationId xmlns:a16="http://schemas.microsoft.com/office/drawing/2014/main" id="{54A2862A-7FE7-4AE0-BC7D-23190D95DE8A}"/>
              </a:ext>
            </a:extLst>
          </p:cNvPr>
          <p:cNvSpPr>
            <a:spLocks noChangeArrowheads="1"/>
          </p:cNvSpPr>
          <p:nvPr/>
        </p:nvSpPr>
        <p:spPr bwMode="auto">
          <a:xfrm>
            <a:off x="1487488" y="4781731"/>
            <a:ext cx="2692395" cy="1333308"/>
          </a:xfrm>
          <a:prstGeom prst="wedgeRoundRectCallout">
            <a:avLst>
              <a:gd name="adj1" fmla="val 37989"/>
              <a:gd name="adj2" fmla="val -91342"/>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請考生詳加閱讀注意事項，以免權益受損。</a:t>
            </a:r>
            <a:endParaRPr lang="zh-TW" altLang="zh-TW" sz="2400" b="1" dirty="0">
              <a:solidFill>
                <a:srgbClr val="0000FF"/>
              </a:solidFill>
              <a:latin typeface="標楷體" pitchFamily="65" charset="-120"/>
              <a:ea typeface="標楷體" pitchFamily="65" charset="-120"/>
            </a:endParaRPr>
          </a:p>
        </p:txBody>
      </p:sp>
      <p:sp>
        <p:nvSpPr>
          <p:cNvPr id="6" name="投影片編號版面配置區 5">
            <a:extLst>
              <a:ext uri="{FF2B5EF4-FFF2-40B4-BE49-F238E27FC236}">
                <a16:creationId xmlns:a16="http://schemas.microsoft.com/office/drawing/2014/main" id="{79F8C3CC-4759-4E45-BCBD-C0CB04952D74}"/>
              </a:ext>
            </a:extLst>
          </p:cNvPr>
          <p:cNvSpPr>
            <a:spLocks noGrp="1"/>
          </p:cNvSpPr>
          <p:nvPr>
            <p:ph type="sldNum" sz="quarter" idx="12"/>
          </p:nvPr>
        </p:nvSpPr>
        <p:spPr/>
        <p:txBody>
          <a:bodyPr/>
          <a:lstStyle/>
          <a:p>
            <a:pPr>
              <a:defRPr/>
            </a:pPr>
            <a:fld id="{6696D582-221A-4A7A-9495-2A3992126361}" type="slidenum">
              <a:rPr lang="zh-TW" altLang="en-US" smtClean="0"/>
              <a:pPr>
                <a:defRPr/>
              </a:pPr>
              <a:t>31</a:t>
            </a:fld>
            <a:endParaRPr lang="en-US" altLang="zh-TW"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1"/>
          <p:cNvSpPr txBox="1">
            <a:spLocks/>
          </p:cNvSpPr>
          <p:nvPr/>
        </p:nvSpPr>
        <p:spPr bwMode="auto">
          <a:xfrm>
            <a:off x="263352" y="333376"/>
            <a:ext cx="9915698" cy="880638"/>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志願確定送出</a:t>
            </a:r>
            <a:r>
              <a:rPr lang="en-US" altLang="zh-TW" sz="28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(3/3)    </a:t>
            </a:r>
            <a:r>
              <a:rPr lang="en-US" altLang="zh-TW" sz="2800" b="1" dirty="0">
                <a:latin typeface="+mn-ea"/>
                <a:ea typeface="+mn-ea"/>
                <a:cs typeface="Times New Roman" panose="02020603050405020304" pitchFamily="18" charset="0"/>
              </a:rPr>
              <a:t>(12)</a:t>
            </a:r>
            <a:endParaRPr lang="zh-TW" altLang="en-US" sz="2800" b="1" dirty="0">
              <a:latin typeface="+mn-ea"/>
              <a:ea typeface="+mn-ea"/>
              <a:cs typeface="Times New Roman" panose="02020603050405020304" pitchFamily="18" charset="0"/>
            </a:endParaRPr>
          </a:p>
        </p:txBody>
      </p:sp>
      <p:sp>
        <p:nvSpPr>
          <p:cNvPr id="7" name="投影片編號版面配置區 6">
            <a:extLst>
              <a:ext uri="{FF2B5EF4-FFF2-40B4-BE49-F238E27FC236}">
                <a16:creationId xmlns:a16="http://schemas.microsoft.com/office/drawing/2014/main" id="{ABC4CB5D-A71E-473D-8A84-EBDC0419F631}"/>
              </a:ext>
            </a:extLst>
          </p:cNvPr>
          <p:cNvSpPr>
            <a:spLocks noGrp="1"/>
          </p:cNvSpPr>
          <p:nvPr>
            <p:ph type="sldNum" sz="quarter" idx="12"/>
          </p:nvPr>
        </p:nvSpPr>
        <p:spPr/>
        <p:txBody>
          <a:bodyPr/>
          <a:lstStyle/>
          <a:p>
            <a:pPr>
              <a:defRPr/>
            </a:pPr>
            <a:fld id="{6696D582-221A-4A7A-9495-2A3992126361}" type="slidenum">
              <a:rPr lang="zh-TW" altLang="en-US" smtClean="0"/>
              <a:pPr>
                <a:defRPr/>
              </a:pPr>
              <a:t>32</a:t>
            </a:fld>
            <a:endParaRPr lang="en-US" altLang="zh-TW" dirty="0"/>
          </a:p>
        </p:txBody>
      </p:sp>
      <p:grpSp>
        <p:nvGrpSpPr>
          <p:cNvPr id="4" name="群組 3">
            <a:extLst>
              <a:ext uri="{FF2B5EF4-FFF2-40B4-BE49-F238E27FC236}">
                <a16:creationId xmlns:a16="http://schemas.microsoft.com/office/drawing/2014/main" id="{DFA1D6A2-7F0E-EDC6-B1B4-D35CDB6B1D03}"/>
              </a:ext>
            </a:extLst>
          </p:cNvPr>
          <p:cNvGrpSpPr/>
          <p:nvPr/>
        </p:nvGrpSpPr>
        <p:grpSpPr>
          <a:xfrm>
            <a:off x="1415480" y="966789"/>
            <a:ext cx="7382353" cy="5762625"/>
            <a:chOff x="2777647" y="966789"/>
            <a:chExt cx="7382353" cy="5762625"/>
          </a:xfrm>
        </p:grpSpPr>
        <p:pic>
          <p:nvPicPr>
            <p:cNvPr id="8" name="圖片 7">
              <a:extLst>
                <a:ext uri="{FF2B5EF4-FFF2-40B4-BE49-F238E27FC236}">
                  <a16:creationId xmlns:a16="http://schemas.microsoft.com/office/drawing/2014/main" id="{0F61CBA6-6DC1-4D3D-8ACB-FC60323E4FE5}"/>
                </a:ext>
              </a:extLst>
            </p:cNvPr>
            <p:cNvPicPr>
              <a:picLocks noChangeAspect="1"/>
            </p:cNvPicPr>
            <p:nvPr/>
          </p:nvPicPr>
          <p:blipFill>
            <a:blip r:embed="rId3">
              <a:extLst>
                <a:ext uri="{28A0092B-C50C-407E-A947-70E740481C1C}">
                  <a14:useLocalDpi xmlns:a14="http://schemas.microsoft.com/office/drawing/2010/main" val="0"/>
                </a:ext>
              </a:extLst>
            </a:blip>
            <a:srcRect t="1217" b="606"/>
            <a:stretch/>
          </p:blipFill>
          <p:spPr>
            <a:xfrm>
              <a:off x="2777647" y="966789"/>
              <a:ext cx="7382353" cy="5762625"/>
            </a:xfrm>
            <a:prstGeom prst="rect">
              <a:avLst/>
            </a:prstGeom>
            <a:ln>
              <a:solidFill>
                <a:schemeClr val="bg2"/>
              </a:solidFill>
            </a:ln>
          </p:spPr>
        </p:pic>
        <p:sp>
          <p:nvSpPr>
            <p:cNvPr id="5" name="矩形 4">
              <a:extLst>
                <a:ext uri="{FF2B5EF4-FFF2-40B4-BE49-F238E27FC236}">
                  <a16:creationId xmlns:a16="http://schemas.microsoft.com/office/drawing/2014/main" id="{793AACC4-74E6-432F-9567-5AB5097B663C}"/>
                </a:ext>
              </a:extLst>
            </p:cNvPr>
            <p:cNvSpPr/>
            <p:nvPr/>
          </p:nvSpPr>
          <p:spPr>
            <a:xfrm>
              <a:off x="3655790" y="4509121"/>
              <a:ext cx="2866355" cy="167441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7A1FB482-8117-4B44-B4E0-FF12F41E0F64}"/>
                </a:ext>
              </a:extLst>
            </p:cNvPr>
            <p:cNvSpPr/>
            <p:nvPr/>
          </p:nvSpPr>
          <p:spPr>
            <a:xfrm>
              <a:off x="5010150" y="6267450"/>
              <a:ext cx="904875" cy="2095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橢圓 1">
              <a:extLst>
                <a:ext uri="{FF2B5EF4-FFF2-40B4-BE49-F238E27FC236}">
                  <a16:creationId xmlns:a16="http://schemas.microsoft.com/office/drawing/2014/main" id="{8D759E05-409C-521E-D9C6-387331240F99}"/>
                </a:ext>
              </a:extLst>
            </p:cNvPr>
            <p:cNvSpPr/>
            <p:nvPr/>
          </p:nvSpPr>
          <p:spPr>
            <a:xfrm>
              <a:off x="2837650" y="4509121"/>
              <a:ext cx="459683" cy="432047"/>
            </a:xfrm>
            <a:prstGeom prst="ellipse">
              <a:avLst/>
            </a:prstGeom>
            <a:solidFill>
              <a:srgbClr val="FFFF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0000FF"/>
                  </a:solidFill>
                </a:rPr>
                <a:t>1</a:t>
              </a:r>
              <a:endParaRPr lang="zh-TW" altLang="en-US" sz="2400" b="1" dirty="0">
                <a:solidFill>
                  <a:srgbClr val="0000FF"/>
                </a:solidFill>
              </a:endParaRPr>
            </a:p>
          </p:txBody>
        </p:sp>
        <p:sp>
          <p:nvSpPr>
            <p:cNvPr id="3" name="橢圓 2">
              <a:extLst>
                <a:ext uri="{FF2B5EF4-FFF2-40B4-BE49-F238E27FC236}">
                  <a16:creationId xmlns:a16="http://schemas.microsoft.com/office/drawing/2014/main" id="{647122BA-EF92-2B63-6CF3-0BD873170EF6}"/>
                </a:ext>
              </a:extLst>
            </p:cNvPr>
            <p:cNvSpPr/>
            <p:nvPr/>
          </p:nvSpPr>
          <p:spPr>
            <a:xfrm>
              <a:off x="6704257" y="6155780"/>
              <a:ext cx="459683" cy="432047"/>
            </a:xfrm>
            <a:prstGeom prst="ellipse">
              <a:avLst/>
            </a:prstGeom>
            <a:solidFill>
              <a:srgbClr val="FFFF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FF0000"/>
                  </a:solidFill>
                </a:rPr>
                <a:t>2</a:t>
              </a:r>
              <a:endParaRPr lang="zh-TW" altLang="en-US" sz="2400" b="1" dirty="0">
                <a:solidFill>
                  <a:srgbClr val="FF0000"/>
                </a:solidFill>
              </a:endParaRPr>
            </a:p>
          </p:txBody>
        </p:sp>
        <p:cxnSp>
          <p:nvCxnSpPr>
            <p:cNvPr id="6" name="直線接點 5">
              <a:extLst>
                <a:ext uri="{FF2B5EF4-FFF2-40B4-BE49-F238E27FC236}">
                  <a16:creationId xmlns:a16="http://schemas.microsoft.com/office/drawing/2014/main" id="{69C912E1-9D53-75E7-ABC3-6C7FC1451A15}"/>
                </a:ext>
              </a:extLst>
            </p:cNvPr>
            <p:cNvCxnSpPr>
              <a:cxnSpLocks/>
              <a:stCxn id="2" idx="6"/>
            </p:cNvCxnSpPr>
            <p:nvPr/>
          </p:nvCxnSpPr>
          <p:spPr>
            <a:xfrm>
              <a:off x="3297333" y="4725145"/>
              <a:ext cx="358457" cy="0"/>
            </a:xfrm>
            <a:prstGeom prst="line">
              <a:avLst/>
            </a:prstGeom>
            <a:ln w="28575">
              <a:solidFill>
                <a:srgbClr val="0000FF"/>
              </a:solidFill>
              <a:prstDash val="sysDash"/>
            </a:ln>
          </p:spPr>
          <p:style>
            <a:lnRef idx="1">
              <a:schemeClr val="accent2"/>
            </a:lnRef>
            <a:fillRef idx="0">
              <a:schemeClr val="accent2"/>
            </a:fillRef>
            <a:effectRef idx="0">
              <a:schemeClr val="accent2"/>
            </a:effectRef>
            <a:fontRef idx="minor">
              <a:schemeClr val="tx1"/>
            </a:fontRef>
          </p:style>
        </p:cxnSp>
        <p:cxnSp>
          <p:nvCxnSpPr>
            <p:cNvPr id="12" name="直線接點 11">
              <a:extLst>
                <a:ext uri="{FF2B5EF4-FFF2-40B4-BE49-F238E27FC236}">
                  <a16:creationId xmlns:a16="http://schemas.microsoft.com/office/drawing/2014/main" id="{3E5D0296-448B-A1E6-75FA-A520B60ECB21}"/>
                </a:ext>
              </a:extLst>
            </p:cNvPr>
            <p:cNvCxnSpPr>
              <a:cxnSpLocks/>
              <a:endCxn id="3" idx="2"/>
            </p:cNvCxnSpPr>
            <p:nvPr/>
          </p:nvCxnSpPr>
          <p:spPr>
            <a:xfrm>
              <a:off x="5915025" y="6371804"/>
              <a:ext cx="789232" cy="0"/>
            </a:xfrm>
            <a:prstGeom prst="line">
              <a:avLst/>
            </a:prstGeom>
            <a:ln w="2857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21" name="矩形 20">
              <a:extLst>
                <a:ext uri="{FF2B5EF4-FFF2-40B4-BE49-F238E27FC236}">
                  <a16:creationId xmlns:a16="http://schemas.microsoft.com/office/drawing/2014/main" id="{654967D5-274F-2E34-929C-ADB95172D94C}"/>
                </a:ext>
              </a:extLst>
            </p:cNvPr>
            <p:cNvSpPr/>
            <p:nvPr/>
          </p:nvSpPr>
          <p:spPr>
            <a:xfrm>
              <a:off x="5324475" y="1571625"/>
              <a:ext cx="2333626" cy="1228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D9FF29B3-4D23-7ED2-A9C2-14A30E584CC9}"/>
                </a:ext>
              </a:extLst>
            </p:cNvPr>
            <p:cNvSpPr/>
            <p:nvPr/>
          </p:nvSpPr>
          <p:spPr>
            <a:xfrm>
              <a:off x="4569542" y="1903289"/>
              <a:ext cx="459683" cy="432047"/>
            </a:xfrm>
            <a:prstGeom prst="ellipse">
              <a:avLst/>
            </a:prstGeom>
            <a:solidFill>
              <a:srgbClr val="FFFF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FF0000"/>
                  </a:solidFill>
                </a:rPr>
                <a:t>3</a:t>
              </a:r>
              <a:endParaRPr lang="zh-TW" altLang="en-US" sz="2400" b="1" dirty="0">
                <a:solidFill>
                  <a:srgbClr val="FF0000"/>
                </a:solidFill>
              </a:endParaRPr>
            </a:p>
          </p:txBody>
        </p:sp>
        <p:cxnSp>
          <p:nvCxnSpPr>
            <p:cNvPr id="23" name="直線接點 22">
              <a:extLst>
                <a:ext uri="{FF2B5EF4-FFF2-40B4-BE49-F238E27FC236}">
                  <a16:creationId xmlns:a16="http://schemas.microsoft.com/office/drawing/2014/main" id="{085C4FF2-74FF-9D34-6989-433BFC1D091C}"/>
                </a:ext>
              </a:extLst>
            </p:cNvPr>
            <p:cNvCxnSpPr>
              <a:cxnSpLocks/>
              <a:stCxn id="22" idx="6"/>
            </p:cNvCxnSpPr>
            <p:nvPr/>
          </p:nvCxnSpPr>
          <p:spPr>
            <a:xfrm>
              <a:off x="5029225" y="2119313"/>
              <a:ext cx="295250" cy="0"/>
            </a:xfrm>
            <a:prstGeom prst="line">
              <a:avLst/>
            </a:prstGeom>
            <a:ln w="28575">
              <a:solidFill>
                <a:srgbClr val="FF0000"/>
              </a:solidFill>
              <a:prstDash val="sysDash"/>
            </a:ln>
          </p:spPr>
          <p:style>
            <a:lnRef idx="1">
              <a:schemeClr val="accent2"/>
            </a:lnRef>
            <a:fillRef idx="0">
              <a:schemeClr val="accent2"/>
            </a:fillRef>
            <a:effectRef idx="0">
              <a:schemeClr val="accent2"/>
            </a:effectRef>
            <a:fontRef idx="minor">
              <a:schemeClr val="tx1"/>
            </a:fontRef>
          </p:style>
        </p:cxnSp>
      </p:grpSp>
      <p:sp>
        <p:nvSpPr>
          <p:cNvPr id="11" name="AutoShape 4">
            <a:extLst>
              <a:ext uri="{FF2B5EF4-FFF2-40B4-BE49-F238E27FC236}">
                <a16:creationId xmlns:a16="http://schemas.microsoft.com/office/drawing/2014/main" id="{63D2953F-12D3-4B9F-A43D-8FD04C9CDC4C}"/>
              </a:ext>
            </a:extLst>
          </p:cNvPr>
          <p:cNvSpPr>
            <a:spLocks noChangeArrowheads="1"/>
          </p:cNvSpPr>
          <p:nvPr/>
        </p:nvSpPr>
        <p:spPr bwMode="auto">
          <a:xfrm>
            <a:off x="7161421" y="1974626"/>
            <a:ext cx="4577013" cy="3756474"/>
          </a:xfrm>
          <a:prstGeom prst="wedgeRoundRectCallout">
            <a:avLst>
              <a:gd name="adj1" fmla="val -90513"/>
              <a:gd name="adj2" fmla="val 36994"/>
              <a:gd name="adj3" fmla="val 16667"/>
            </a:avLst>
          </a:prstGeom>
          <a:solidFill>
            <a:srgbClr val="FFFEA8"/>
          </a:solidFill>
          <a:ln w="19050" algn="ctr">
            <a:solidFill>
              <a:schemeClr val="tx1"/>
            </a:solidFill>
            <a:miter lim="800000"/>
            <a:headEnd/>
            <a:tailEnd/>
          </a:ln>
        </p:spPr>
        <p:txBody>
          <a:bodyPr/>
          <a:lstStyle/>
          <a:p>
            <a:r>
              <a:rPr lang="zh-TW" altLang="zh-TW" sz="2400" b="1" dirty="0">
                <a:solidFill>
                  <a:srgbClr val="0000FF"/>
                </a:solidFill>
                <a:latin typeface="標楷體" pitchFamily="65" charset="-120"/>
                <a:ea typeface="標楷體" pitchFamily="65" charset="-120"/>
              </a:rPr>
              <a:t>若考生已確定不再變更志願，請輸入</a:t>
            </a:r>
            <a:r>
              <a:rPr lang="zh-TW" altLang="en-US" sz="2400" b="1" dirty="0">
                <a:solidFill>
                  <a:srgbClr val="0000FF"/>
                </a:solidFill>
                <a:latin typeface="標楷體" pitchFamily="65" charset="-120"/>
                <a:ea typeface="標楷體" pitchFamily="65" charset="-120"/>
              </a:rPr>
              <a:t>「身分證統一編號」、「出生年月日」、「統測准考證號碼」、「通行碼」及「</a:t>
            </a:r>
            <a:r>
              <a:rPr lang="zh-TW" altLang="zh-TW" sz="2400" b="1" dirty="0">
                <a:solidFill>
                  <a:srgbClr val="0000FF"/>
                </a:solidFill>
                <a:latin typeface="標楷體" pitchFamily="65" charset="-120"/>
                <a:ea typeface="標楷體" pitchFamily="65" charset="-120"/>
              </a:rPr>
              <a:t>驗證碼</a:t>
            </a:r>
            <a:r>
              <a:rPr lang="zh-TW" altLang="en-US" sz="2400" b="1" dirty="0">
                <a:solidFill>
                  <a:srgbClr val="0000FF"/>
                </a:solidFill>
                <a:latin typeface="標楷體" pitchFamily="65" charset="-120"/>
                <a:ea typeface="標楷體" pitchFamily="65" charset="-120"/>
              </a:rPr>
              <a:t>」</a:t>
            </a:r>
            <a:r>
              <a:rPr lang="zh-TW" altLang="zh-TW" sz="2400" b="1" dirty="0">
                <a:solidFill>
                  <a:srgbClr val="0000FF"/>
                </a:solidFill>
                <a:latin typeface="標楷體" pitchFamily="65" charset="-120"/>
                <a:ea typeface="標楷體" pitchFamily="65" charset="-120"/>
              </a:rPr>
              <a:t>，並點選「志願無誤，確定送出」，以進行志願確定</a:t>
            </a:r>
            <a:r>
              <a:rPr lang="zh-TW" altLang="en-US" sz="2400" b="1" dirty="0">
                <a:solidFill>
                  <a:srgbClr val="0000FF"/>
                </a:solidFill>
                <a:latin typeface="標楷體" pitchFamily="65" charset="-120"/>
                <a:ea typeface="標楷體" pitchFamily="65" charset="-120"/>
              </a:rPr>
              <a:t>送出</a:t>
            </a:r>
            <a:r>
              <a:rPr lang="zh-TW" altLang="zh-TW" sz="2400" b="1" dirty="0">
                <a:solidFill>
                  <a:srgbClr val="0000FF"/>
                </a:solidFill>
                <a:latin typeface="標楷體" pitchFamily="65" charset="-120"/>
                <a:ea typeface="標楷體" pitchFamily="65" charset="-120"/>
              </a:rPr>
              <a:t>。此時系統會出現提示訊息，若考生確定不再變更志願，請點選「確認」按鈕。</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txBox="1">
            <a:spLocks/>
          </p:cNvSpPr>
          <p:nvPr/>
        </p:nvSpPr>
        <p:spPr bwMode="auto">
          <a:xfrm>
            <a:off x="263352" y="333376"/>
            <a:ext cx="9876011"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完成選填志願圖示</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(13)</a:t>
            </a:r>
            <a:endParaRPr lang="zh-TW" altLang="en-US" sz="2800" b="1"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1EFEA190-12F5-49D1-8722-DE33E5770968}"/>
              </a:ext>
            </a:extLst>
          </p:cNvPr>
          <p:cNvSpPr>
            <a:spLocks noGrp="1"/>
          </p:cNvSpPr>
          <p:nvPr>
            <p:ph type="sldNum" sz="quarter" idx="12"/>
          </p:nvPr>
        </p:nvSpPr>
        <p:spPr/>
        <p:txBody>
          <a:bodyPr/>
          <a:lstStyle/>
          <a:p>
            <a:pPr>
              <a:defRPr/>
            </a:pPr>
            <a:fld id="{6696D582-221A-4A7A-9495-2A3992126361}" type="slidenum">
              <a:rPr lang="zh-TW" altLang="en-US" smtClean="0"/>
              <a:pPr>
                <a:defRPr/>
              </a:pPr>
              <a:t>33</a:t>
            </a:fld>
            <a:endParaRPr lang="en-US" altLang="zh-TW" dirty="0"/>
          </a:p>
        </p:txBody>
      </p:sp>
      <p:pic>
        <p:nvPicPr>
          <p:cNvPr id="8" name="圖片 7">
            <a:extLst>
              <a:ext uri="{FF2B5EF4-FFF2-40B4-BE49-F238E27FC236}">
                <a16:creationId xmlns:a16="http://schemas.microsoft.com/office/drawing/2014/main" id="{BB2F468F-519D-441B-B5A4-5AC1688493B6}"/>
              </a:ext>
            </a:extLst>
          </p:cNvPr>
          <p:cNvPicPr>
            <a:picLocks noChangeAspect="1"/>
          </p:cNvPicPr>
          <p:nvPr/>
        </p:nvPicPr>
        <p:blipFill>
          <a:blip r:embed="rId3">
            <a:extLst>
              <a:ext uri="{28A0092B-C50C-407E-A947-70E740481C1C}">
                <a14:useLocalDpi xmlns:a14="http://schemas.microsoft.com/office/drawing/2010/main" val="0"/>
              </a:ext>
            </a:extLst>
          </a:blip>
          <a:srcRect t="4534" b="2807"/>
          <a:stretch/>
        </p:blipFill>
        <p:spPr>
          <a:xfrm>
            <a:off x="1055440" y="1329606"/>
            <a:ext cx="10797537" cy="4896544"/>
          </a:xfrm>
          <a:prstGeom prst="rect">
            <a:avLst/>
          </a:prstGeom>
          <a:ln>
            <a:solidFill>
              <a:schemeClr val="tx1">
                <a:lumMod val="50000"/>
                <a:lumOff val="50000"/>
              </a:schemeClr>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txBox="1">
            <a:spLocks/>
          </p:cNvSpPr>
          <p:nvPr/>
        </p:nvSpPr>
        <p:spPr bwMode="auto">
          <a:xfrm>
            <a:off x="263352" y="333376"/>
            <a:ext cx="988553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儲存及列印志願表</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(14)</a:t>
            </a:r>
            <a:endParaRPr lang="zh-TW" altLang="en-US" sz="2800" b="1" dirty="0">
              <a:effectLst>
                <a:outerShdw blurRad="38100" dist="38100" dir="2700000" algn="tl">
                  <a:srgbClr val="000000">
                    <a:alpha val="43137"/>
                  </a:srgbClr>
                </a:outerShdw>
              </a:effectLst>
            </a:endParaRPr>
          </a:p>
        </p:txBody>
      </p:sp>
      <p:sp>
        <p:nvSpPr>
          <p:cNvPr id="2" name="矩形 1">
            <a:extLst>
              <a:ext uri="{FF2B5EF4-FFF2-40B4-BE49-F238E27FC236}">
                <a16:creationId xmlns:a16="http://schemas.microsoft.com/office/drawing/2014/main" id="{6831DA59-2830-4D00-A9C3-89EE11B3ADC8}"/>
              </a:ext>
            </a:extLst>
          </p:cNvPr>
          <p:cNvSpPr/>
          <p:nvPr/>
        </p:nvSpPr>
        <p:spPr>
          <a:xfrm>
            <a:off x="5735960" y="3210818"/>
            <a:ext cx="1080120" cy="237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10">
            <a:extLst>
              <a:ext uri="{FF2B5EF4-FFF2-40B4-BE49-F238E27FC236}">
                <a16:creationId xmlns:a16="http://schemas.microsoft.com/office/drawing/2014/main" id="{50014445-FC87-471C-8CCC-62B0CC7C17FC}"/>
              </a:ext>
            </a:extLst>
          </p:cNvPr>
          <p:cNvSpPr>
            <a:spLocks noGrp="1"/>
          </p:cNvSpPr>
          <p:nvPr>
            <p:ph type="sldNum" sz="quarter" idx="12"/>
          </p:nvPr>
        </p:nvSpPr>
        <p:spPr/>
        <p:txBody>
          <a:bodyPr/>
          <a:lstStyle/>
          <a:p>
            <a:pPr>
              <a:defRPr/>
            </a:pPr>
            <a:fld id="{6696D582-221A-4A7A-9495-2A3992126361}" type="slidenum">
              <a:rPr lang="zh-TW" altLang="en-US" smtClean="0"/>
              <a:pPr>
                <a:defRPr/>
              </a:pPr>
              <a:t>34</a:t>
            </a:fld>
            <a:endParaRPr lang="en-US" altLang="zh-TW" dirty="0"/>
          </a:p>
        </p:txBody>
      </p:sp>
      <p:grpSp>
        <p:nvGrpSpPr>
          <p:cNvPr id="5" name="群組 4">
            <a:extLst>
              <a:ext uri="{FF2B5EF4-FFF2-40B4-BE49-F238E27FC236}">
                <a16:creationId xmlns:a16="http://schemas.microsoft.com/office/drawing/2014/main" id="{5CE7B307-48F3-9BFF-92C4-50F3F3CD4F99}"/>
              </a:ext>
            </a:extLst>
          </p:cNvPr>
          <p:cNvGrpSpPr/>
          <p:nvPr/>
        </p:nvGrpSpPr>
        <p:grpSpPr>
          <a:xfrm>
            <a:off x="1014667" y="1088740"/>
            <a:ext cx="10162666" cy="4680520"/>
            <a:chOff x="1271464" y="1316755"/>
            <a:chExt cx="10162666" cy="4680520"/>
          </a:xfrm>
        </p:grpSpPr>
        <p:pic>
          <p:nvPicPr>
            <p:cNvPr id="4" name="圖片 3">
              <a:extLst>
                <a:ext uri="{FF2B5EF4-FFF2-40B4-BE49-F238E27FC236}">
                  <a16:creationId xmlns:a16="http://schemas.microsoft.com/office/drawing/2014/main" id="{A6744541-3BBD-4C87-9E6C-F5105C111384}"/>
                </a:ext>
              </a:extLst>
            </p:cNvPr>
            <p:cNvPicPr>
              <a:picLocks noChangeAspect="1"/>
            </p:cNvPicPr>
            <p:nvPr/>
          </p:nvPicPr>
          <p:blipFill>
            <a:blip r:embed="rId3">
              <a:extLst>
                <a:ext uri="{28A0092B-C50C-407E-A947-70E740481C1C}">
                  <a14:useLocalDpi xmlns:a14="http://schemas.microsoft.com/office/drawing/2010/main" val="0"/>
                </a:ext>
              </a:extLst>
            </a:blip>
            <a:srcRect t="1023" b="16682"/>
            <a:stretch/>
          </p:blipFill>
          <p:spPr>
            <a:xfrm>
              <a:off x="1271464" y="1316755"/>
              <a:ext cx="10162666" cy="4680520"/>
            </a:xfrm>
            <a:prstGeom prst="rect">
              <a:avLst/>
            </a:prstGeom>
            <a:ln>
              <a:solidFill>
                <a:schemeClr val="bg2"/>
              </a:solidFill>
            </a:ln>
          </p:spPr>
        </p:pic>
        <p:sp>
          <p:nvSpPr>
            <p:cNvPr id="3" name="矩形 2">
              <a:extLst>
                <a:ext uri="{FF2B5EF4-FFF2-40B4-BE49-F238E27FC236}">
                  <a16:creationId xmlns:a16="http://schemas.microsoft.com/office/drawing/2014/main" id="{6876C726-3F73-C7E9-1E7F-18C964117896}"/>
                </a:ext>
              </a:extLst>
            </p:cNvPr>
            <p:cNvSpPr/>
            <p:nvPr/>
          </p:nvSpPr>
          <p:spPr>
            <a:xfrm>
              <a:off x="4655840" y="2636912"/>
              <a:ext cx="1296144" cy="223940"/>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AutoShape 4">
            <a:extLst>
              <a:ext uri="{FF2B5EF4-FFF2-40B4-BE49-F238E27FC236}">
                <a16:creationId xmlns:a16="http://schemas.microsoft.com/office/drawing/2014/main" id="{FF01F714-8DF6-4AE9-8117-09A0A84017A3}"/>
              </a:ext>
            </a:extLst>
          </p:cNvPr>
          <p:cNvSpPr>
            <a:spLocks noChangeArrowheads="1"/>
          </p:cNvSpPr>
          <p:nvPr/>
        </p:nvSpPr>
        <p:spPr bwMode="auto">
          <a:xfrm>
            <a:off x="3935760" y="3664695"/>
            <a:ext cx="6709370" cy="2859929"/>
          </a:xfrm>
          <a:prstGeom prst="wedgeRoundRectCallout">
            <a:avLst>
              <a:gd name="adj1" fmla="val -20309"/>
              <a:gd name="adj2" fmla="val -65433"/>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FF0000"/>
                </a:solidFill>
                <a:latin typeface="標楷體" pitchFamily="65" charset="-120"/>
                <a:ea typeface="標楷體" pitchFamily="65" charset="-120"/>
              </a:rPr>
              <a:t>志願表為考生完成網路選填登記志願之重要憑證，請考生務必下載儲存至電腦或列印並妥善保存，以免影響自身權益</a:t>
            </a:r>
            <a:r>
              <a:rPr lang="zh-TW" altLang="en-US" sz="2400" dirty="0">
                <a:solidFill>
                  <a:srgbClr val="FF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於選填志願作業結束後不再接受補發申請；</a:t>
            </a:r>
            <a:r>
              <a:rPr lang="zh-TW" altLang="en-US" sz="2400" b="1" dirty="0">
                <a:solidFill>
                  <a:srgbClr val="0000FF"/>
                </a:solidFill>
                <a:latin typeface="標楷體" pitchFamily="65" charset="-120"/>
                <a:ea typeface="標楷體" pitchFamily="65" charset="-120"/>
              </a:rPr>
              <a:t>考生申請分發複查時，須檢附志願表，本委員會始予受理；未確定送出之考生，將無法列印志願表，即喪失申請分發複查之資格，請考生特別注意。</a:t>
            </a:r>
            <a:endParaRPr lang="zh-TW" altLang="zh-TW" sz="2400" b="1" dirty="0">
              <a:solidFill>
                <a:srgbClr val="0000FF"/>
              </a:solidFill>
              <a:latin typeface="標楷體" pitchFamily="65" charset="-120"/>
              <a:ea typeface="標楷體"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txBox="1">
            <a:spLocks/>
          </p:cNvSpPr>
          <p:nvPr/>
        </p:nvSpPr>
        <p:spPr bwMode="auto">
          <a:xfrm>
            <a:off x="263352" y="333376"/>
            <a:ext cx="988553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志願表</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)(15)</a:t>
            </a:r>
            <a:endParaRPr lang="zh-TW" altLang="en-US" sz="2800"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E6B3158A-6E65-40A6-9128-439B7B254BE7}"/>
              </a:ext>
            </a:extLst>
          </p:cNvPr>
          <p:cNvSpPr>
            <a:spLocks noGrp="1"/>
          </p:cNvSpPr>
          <p:nvPr>
            <p:ph type="sldNum" sz="quarter" idx="12"/>
          </p:nvPr>
        </p:nvSpPr>
        <p:spPr/>
        <p:txBody>
          <a:bodyPr/>
          <a:lstStyle/>
          <a:p>
            <a:pPr>
              <a:defRPr/>
            </a:pPr>
            <a:fld id="{6696D582-221A-4A7A-9495-2A3992126361}" type="slidenum">
              <a:rPr lang="zh-TW" altLang="en-US" smtClean="0"/>
              <a:pPr>
                <a:defRPr/>
              </a:pPr>
              <a:t>35</a:t>
            </a:fld>
            <a:endParaRPr lang="en-US" altLang="zh-TW" dirty="0"/>
          </a:p>
        </p:txBody>
      </p:sp>
      <p:pic>
        <p:nvPicPr>
          <p:cNvPr id="4" name="圖片 3">
            <a:extLst>
              <a:ext uri="{FF2B5EF4-FFF2-40B4-BE49-F238E27FC236}">
                <a16:creationId xmlns:a16="http://schemas.microsoft.com/office/drawing/2014/main" id="{C42199E9-36CD-4DBD-8DAD-B099F81299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440" y="1340768"/>
            <a:ext cx="10816082" cy="4689051"/>
          </a:xfrm>
          <a:prstGeom prst="rect">
            <a:avLst/>
          </a:prstGeom>
          <a:ln>
            <a:solidFill>
              <a:schemeClr val="bg2"/>
            </a:solidFill>
          </a:ln>
        </p:spPr>
      </p:pic>
    </p:spTree>
    <p:extLst>
      <p:ext uri="{BB962C8B-B14F-4D97-AF65-F5344CB8AC3E}">
        <p14:creationId xmlns:p14="http://schemas.microsoft.com/office/powerpoint/2010/main" val="3104188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91344" y="332656"/>
            <a:ext cx="9934587"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儲存練習版試填志願</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(16)</a:t>
            </a:r>
            <a:endParaRPr lang="zh-TW" altLang="en-US" sz="2800" b="1" dirty="0">
              <a:effectLst>
                <a:outerShdw blurRad="38100" dist="38100" dir="2700000" algn="tl">
                  <a:srgbClr val="000000">
                    <a:alpha val="43137"/>
                  </a:srgbClr>
                </a:outerShdw>
              </a:effectLst>
            </a:endParaRPr>
          </a:p>
        </p:txBody>
      </p:sp>
      <p:sp>
        <p:nvSpPr>
          <p:cNvPr id="98307" name="矩形 5"/>
          <p:cNvSpPr>
            <a:spLocks noChangeArrowheads="1"/>
          </p:cNvSpPr>
          <p:nvPr/>
        </p:nvSpPr>
        <p:spPr bwMode="auto">
          <a:xfrm>
            <a:off x="1069148" y="979495"/>
            <a:ext cx="10899286" cy="830997"/>
          </a:xfrm>
          <a:prstGeom prst="rect">
            <a:avLst/>
          </a:prstGeom>
          <a:noFill/>
          <a:ln w="9525">
            <a:noFill/>
            <a:miter lim="800000"/>
            <a:headEnd/>
            <a:tailEnd/>
          </a:ln>
        </p:spPr>
        <p:txBody>
          <a:bodyPr wrap="square">
            <a:spAutoFit/>
          </a:bodyPr>
          <a:lstStyle/>
          <a:p>
            <a:pPr marL="285750" indent="-285750" algn="just">
              <a:buFont typeface="Wingdings" panose="05000000000000000000" pitchFamily="2" charset="2"/>
              <a:buChar char="ü"/>
            </a:pPr>
            <a:r>
              <a:rPr lang="zh-TW" altLang="en-US" sz="2400" dirty="0">
                <a:latin typeface="標楷體" pitchFamily="65" charset="-120"/>
                <a:ea typeface="標楷體" pitchFamily="65" charset="-120"/>
              </a:rPr>
              <a:t>考生可於練習版系統試填志願完成後，點選「產生志願碼」按鈕後會出現志願碼視窗，請考生點選儲存，系統將產生檔案</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記事本格式</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供考生儲存至電腦。</a:t>
            </a:r>
          </a:p>
        </p:txBody>
      </p:sp>
      <p:sp>
        <p:nvSpPr>
          <p:cNvPr id="7" name="投影片編號版面配置區 6">
            <a:extLst>
              <a:ext uri="{FF2B5EF4-FFF2-40B4-BE49-F238E27FC236}">
                <a16:creationId xmlns:a16="http://schemas.microsoft.com/office/drawing/2014/main" id="{581DF759-AD69-4F88-869A-B0E5D233BAC7}"/>
              </a:ext>
            </a:extLst>
          </p:cNvPr>
          <p:cNvSpPr>
            <a:spLocks noGrp="1"/>
          </p:cNvSpPr>
          <p:nvPr>
            <p:ph type="sldNum" sz="quarter" idx="12"/>
          </p:nvPr>
        </p:nvSpPr>
        <p:spPr/>
        <p:txBody>
          <a:bodyPr/>
          <a:lstStyle/>
          <a:p>
            <a:pPr>
              <a:defRPr/>
            </a:pPr>
            <a:fld id="{6696D582-221A-4A7A-9495-2A3992126361}" type="slidenum">
              <a:rPr lang="zh-TW" altLang="en-US" smtClean="0"/>
              <a:pPr>
                <a:defRPr/>
              </a:pPr>
              <a:t>36</a:t>
            </a:fld>
            <a:endParaRPr lang="en-US" altLang="zh-TW" dirty="0"/>
          </a:p>
        </p:txBody>
      </p:sp>
      <p:grpSp>
        <p:nvGrpSpPr>
          <p:cNvPr id="2" name="群組 1">
            <a:extLst>
              <a:ext uri="{FF2B5EF4-FFF2-40B4-BE49-F238E27FC236}">
                <a16:creationId xmlns:a16="http://schemas.microsoft.com/office/drawing/2014/main" id="{4857F3C5-BAA0-3BBB-7368-16B0D45C4580}"/>
              </a:ext>
            </a:extLst>
          </p:cNvPr>
          <p:cNvGrpSpPr/>
          <p:nvPr/>
        </p:nvGrpSpPr>
        <p:grpSpPr>
          <a:xfrm>
            <a:off x="1775520" y="1823918"/>
            <a:ext cx="8640960" cy="4916235"/>
            <a:chOff x="1775520" y="1655016"/>
            <a:chExt cx="9048328" cy="5085137"/>
          </a:xfrm>
        </p:grpSpPr>
        <p:grpSp>
          <p:nvGrpSpPr>
            <p:cNvPr id="27" name="群組 26">
              <a:extLst>
                <a:ext uri="{FF2B5EF4-FFF2-40B4-BE49-F238E27FC236}">
                  <a16:creationId xmlns:a16="http://schemas.microsoft.com/office/drawing/2014/main" id="{DF84E7E3-8C42-9F9A-1845-5DBC381F4E14}"/>
                </a:ext>
              </a:extLst>
            </p:cNvPr>
            <p:cNvGrpSpPr/>
            <p:nvPr/>
          </p:nvGrpSpPr>
          <p:grpSpPr>
            <a:xfrm>
              <a:off x="1775520" y="1655016"/>
              <a:ext cx="9048328" cy="5085137"/>
              <a:chOff x="1751856" y="1666876"/>
              <a:chExt cx="9048328" cy="5085137"/>
            </a:xfrm>
          </p:grpSpPr>
          <p:sp>
            <p:nvSpPr>
              <p:cNvPr id="18" name="文字方塊 17">
                <a:extLst>
                  <a:ext uri="{FF2B5EF4-FFF2-40B4-BE49-F238E27FC236}">
                    <a16:creationId xmlns:a16="http://schemas.microsoft.com/office/drawing/2014/main" id="{ECB41B28-52B3-4E10-880F-3BC9FAEC88A3}"/>
                  </a:ext>
                </a:extLst>
              </p:cNvPr>
              <p:cNvSpPr txBox="1"/>
              <p:nvPr/>
            </p:nvSpPr>
            <p:spPr>
              <a:xfrm>
                <a:off x="6802928" y="5934780"/>
                <a:ext cx="137456" cy="555968"/>
              </a:xfrm>
              <a:prstGeom prst="flowChartConnector">
                <a:avLst/>
              </a:prstGeom>
              <a:noFill/>
            </p:spPr>
            <p:txBody>
              <a:bodyPr wrap="square" rtlCol="0">
                <a:spAutoFit/>
              </a:bodyPr>
              <a:lstStyle/>
              <a:p>
                <a:r>
                  <a:rPr lang="en-US" altLang="zh-TW" dirty="0">
                    <a:solidFill>
                      <a:schemeClr val="bg1"/>
                    </a:solidFill>
                  </a:rPr>
                  <a:t>2</a:t>
                </a:r>
                <a:endParaRPr lang="zh-TW" altLang="en-US" dirty="0">
                  <a:solidFill>
                    <a:schemeClr val="bg1"/>
                  </a:solidFill>
                </a:endParaRPr>
              </a:p>
            </p:txBody>
          </p:sp>
          <p:pic>
            <p:nvPicPr>
              <p:cNvPr id="3" name="圖片 2" descr="一張含有 文字, 電子產品, 螢幕擷取畫面, 軟體 的圖片&#10;&#10;AI 產生的內容可能不正確。">
                <a:extLst>
                  <a:ext uri="{FF2B5EF4-FFF2-40B4-BE49-F238E27FC236}">
                    <a16:creationId xmlns:a16="http://schemas.microsoft.com/office/drawing/2014/main" id="{052A6811-0A47-F5E6-8FCA-73F7E7BDC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856" y="1690163"/>
                <a:ext cx="9048328" cy="5061850"/>
              </a:xfrm>
              <a:prstGeom prst="rect">
                <a:avLst/>
              </a:prstGeom>
            </p:spPr>
          </p:pic>
          <p:sp>
            <p:nvSpPr>
              <p:cNvPr id="15" name="箭號: 向下 14">
                <a:extLst>
                  <a:ext uri="{FF2B5EF4-FFF2-40B4-BE49-F238E27FC236}">
                    <a16:creationId xmlns:a16="http://schemas.microsoft.com/office/drawing/2014/main" id="{9142E19B-698B-CCFE-D65C-0F07D4DD0BE4}"/>
                  </a:ext>
                </a:extLst>
              </p:cNvPr>
              <p:cNvSpPr/>
              <p:nvPr/>
            </p:nvSpPr>
            <p:spPr>
              <a:xfrm>
                <a:off x="8964552" y="3908942"/>
                <a:ext cx="329156" cy="17777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E129350D-3829-22E6-600D-1185D59DB211}"/>
                  </a:ext>
                </a:extLst>
              </p:cNvPr>
              <p:cNvSpPr/>
              <p:nvPr/>
            </p:nvSpPr>
            <p:spPr>
              <a:xfrm>
                <a:off x="6276020" y="3925685"/>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1</a:t>
                </a:r>
                <a:endParaRPr lang="zh-TW" altLang="en-US" sz="2000" b="1" dirty="0">
                  <a:solidFill>
                    <a:srgbClr val="FF0000"/>
                  </a:solidFill>
                </a:endParaRPr>
              </a:p>
            </p:txBody>
          </p:sp>
          <p:sp>
            <p:nvSpPr>
              <p:cNvPr id="22" name="橢圓 21">
                <a:extLst>
                  <a:ext uri="{FF2B5EF4-FFF2-40B4-BE49-F238E27FC236}">
                    <a16:creationId xmlns:a16="http://schemas.microsoft.com/office/drawing/2014/main" id="{25883741-379B-8AD8-1492-8FCE7183EEDC}"/>
                  </a:ext>
                </a:extLst>
              </p:cNvPr>
              <p:cNvSpPr/>
              <p:nvPr/>
            </p:nvSpPr>
            <p:spPr>
              <a:xfrm>
                <a:off x="9552384" y="1988840"/>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2</a:t>
                </a:r>
                <a:endParaRPr lang="zh-TW" altLang="en-US" sz="2000" b="1" dirty="0">
                  <a:solidFill>
                    <a:srgbClr val="FF0000"/>
                  </a:solidFill>
                </a:endParaRPr>
              </a:p>
            </p:txBody>
          </p:sp>
          <p:sp>
            <p:nvSpPr>
              <p:cNvPr id="23" name="橢圓 22">
                <a:extLst>
                  <a:ext uri="{FF2B5EF4-FFF2-40B4-BE49-F238E27FC236}">
                    <a16:creationId xmlns:a16="http://schemas.microsoft.com/office/drawing/2014/main" id="{3E62EC3D-BA36-B7E8-51AB-27026754C663}"/>
                  </a:ext>
                </a:extLst>
              </p:cNvPr>
              <p:cNvSpPr/>
              <p:nvPr/>
            </p:nvSpPr>
            <p:spPr>
              <a:xfrm>
                <a:off x="9397838" y="4411402"/>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3</a:t>
                </a:r>
                <a:endParaRPr lang="zh-TW" altLang="en-US" sz="2000" b="1" dirty="0">
                  <a:solidFill>
                    <a:srgbClr val="FF0000"/>
                  </a:solidFill>
                </a:endParaRPr>
              </a:p>
            </p:txBody>
          </p:sp>
          <p:sp>
            <p:nvSpPr>
              <p:cNvPr id="24" name="矩形 23">
                <a:extLst>
                  <a:ext uri="{FF2B5EF4-FFF2-40B4-BE49-F238E27FC236}">
                    <a16:creationId xmlns:a16="http://schemas.microsoft.com/office/drawing/2014/main" id="{9682F457-7B25-8020-D2A3-362C45231085}"/>
                  </a:ext>
                </a:extLst>
              </p:cNvPr>
              <p:cNvSpPr/>
              <p:nvPr/>
            </p:nvSpPr>
            <p:spPr>
              <a:xfrm>
                <a:off x="8888758" y="3668697"/>
                <a:ext cx="238126" cy="1524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3557F0F1-9A08-963E-3689-EE7E19B50F4B}"/>
                  </a:ext>
                </a:extLst>
              </p:cNvPr>
              <p:cNvSpPr/>
              <p:nvPr/>
            </p:nvSpPr>
            <p:spPr>
              <a:xfrm>
                <a:off x="1822376" y="1666876"/>
                <a:ext cx="5635700" cy="506729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向下 5">
                <a:extLst>
                  <a:ext uri="{FF2B5EF4-FFF2-40B4-BE49-F238E27FC236}">
                    <a16:creationId xmlns:a16="http://schemas.microsoft.com/office/drawing/2014/main" id="{8DD7DD5D-C3CF-F004-6278-D8C33ADC2A79}"/>
                  </a:ext>
                </a:extLst>
              </p:cNvPr>
              <p:cNvSpPr/>
              <p:nvPr/>
            </p:nvSpPr>
            <p:spPr>
              <a:xfrm rot="13849396">
                <a:off x="7280856" y="3569123"/>
                <a:ext cx="315259" cy="41958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矩形 27">
              <a:extLst>
                <a:ext uri="{FF2B5EF4-FFF2-40B4-BE49-F238E27FC236}">
                  <a16:creationId xmlns:a16="http://schemas.microsoft.com/office/drawing/2014/main" id="{B1A3E116-2340-D9D4-6145-E43DF56F7EFC}"/>
                </a:ext>
              </a:extLst>
            </p:cNvPr>
            <p:cNvSpPr/>
            <p:nvPr/>
          </p:nvSpPr>
          <p:spPr>
            <a:xfrm>
              <a:off x="7873811" y="1995668"/>
              <a:ext cx="577810" cy="10745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39912516-87EC-FF95-97F0-13DF86F369FF}"/>
                </a:ext>
              </a:extLst>
            </p:cNvPr>
            <p:cNvSpPr/>
            <p:nvPr/>
          </p:nvSpPr>
          <p:spPr>
            <a:xfrm>
              <a:off x="8057680" y="4399542"/>
              <a:ext cx="577810" cy="10745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657464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263352" y="332656"/>
            <a:ext cx="98140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貼上志願碼</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(17)</a:t>
            </a:r>
            <a:endParaRPr lang="zh-TW" altLang="en-US" sz="2800" b="1" dirty="0">
              <a:effectLst>
                <a:outerShdw blurRad="38100" dist="38100" dir="2700000" algn="tl">
                  <a:srgbClr val="000000">
                    <a:alpha val="43137"/>
                  </a:srgbClr>
                </a:outerShdw>
              </a:effectLst>
            </a:endParaRPr>
          </a:p>
        </p:txBody>
      </p:sp>
      <p:sp>
        <p:nvSpPr>
          <p:cNvPr id="98307" name="矩形 5"/>
          <p:cNvSpPr>
            <a:spLocks noChangeArrowheads="1"/>
          </p:cNvSpPr>
          <p:nvPr/>
        </p:nvSpPr>
        <p:spPr bwMode="auto">
          <a:xfrm>
            <a:off x="973696" y="983585"/>
            <a:ext cx="10882944" cy="1323439"/>
          </a:xfrm>
          <a:prstGeom prst="rect">
            <a:avLst/>
          </a:prstGeom>
          <a:noFill/>
          <a:ln w="9525">
            <a:noFill/>
            <a:miter lim="800000"/>
            <a:headEnd/>
            <a:tailEnd/>
          </a:ln>
        </p:spPr>
        <p:txBody>
          <a:bodyPr wrap="square">
            <a:spAutoFit/>
          </a:bodyPr>
          <a:lstStyle/>
          <a:p>
            <a:pPr marL="285750" indent="-285750" algn="just" hangingPunct="0">
              <a:buFont typeface="Wingdings" panose="05000000000000000000" pitchFamily="2" charset="2"/>
              <a:buChar char="ü"/>
            </a:pPr>
            <a:r>
              <a:rPr lang="zh-TW" altLang="en-US" sz="2000" dirty="0">
                <a:latin typeface="標楷體" pitchFamily="65" charset="-120"/>
                <a:ea typeface="標楷體" pitchFamily="65" charset="-120"/>
              </a:rPr>
              <a:t>考生可複製</a:t>
            </a:r>
            <a:r>
              <a:rPr lang="zh-TW" altLang="en-US" sz="2000" b="1" dirty="0">
                <a:solidFill>
                  <a:srgbClr val="FF0000"/>
                </a:solidFill>
                <a:latin typeface="標楷體" pitchFamily="65" charset="-120"/>
                <a:ea typeface="標楷體" pitchFamily="65" charset="-120"/>
              </a:rPr>
              <a:t>網路選填登記志願練習版系統</a:t>
            </a:r>
            <a:r>
              <a:rPr lang="zh-TW" altLang="en-US" sz="2000" dirty="0">
                <a:latin typeface="標楷體" pitchFamily="65" charset="-120"/>
                <a:ea typeface="標楷體" pitchFamily="65" charset="-120"/>
              </a:rPr>
              <a:t>所選填之志願至本系統。請</a:t>
            </a:r>
            <a:r>
              <a:rPr lang="zh-TW" altLang="zh-TW" sz="2000" dirty="0">
                <a:latin typeface="標楷體" pitchFamily="65" charset="-120"/>
                <a:ea typeface="標楷體" pitchFamily="65" charset="-120"/>
              </a:rPr>
              <a:t>點選「貼上志願碼」按鈕，</a:t>
            </a:r>
            <a:r>
              <a:rPr lang="zh-TW" altLang="en-US" sz="2000" dirty="0">
                <a:latin typeface="標楷體" pitchFamily="65" charset="-120"/>
                <a:ea typeface="標楷體" pitchFamily="65" charset="-120"/>
              </a:rPr>
              <a:t>此時</a:t>
            </a:r>
            <a:r>
              <a:rPr lang="zh-TW" altLang="zh-TW" sz="2000" dirty="0">
                <a:latin typeface="標楷體" pitchFamily="65" charset="-120"/>
                <a:ea typeface="標楷體" pitchFamily="65" charset="-120"/>
              </a:rPr>
              <a:t>出現貼上志願碼</a:t>
            </a:r>
            <a:r>
              <a:rPr lang="zh-TW" altLang="en-US" sz="2000" dirty="0">
                <a:latin typeface="標楷體" pitchFamily="65" charset="-120"/>
                <a:ea typeface="標楷體" pitchFamily="65" charset="-120"/>
              </a:rPr>
              <a:t>文字方塊，請將先前儲存之志願代碼複製並</a:t>
            </a:r>
            <a:r>
              <a:rPr lang="zh-TW" altLang="zh-TW" sz="2000" dirty="0">
                <a:latin typeface="標楷體" pitchFamily="65" charset="-120"/>
                <a:ea typeface="標楷體" pitchFamily="65" charset="-120"/>
              </a:rPr>
              <a:t>貼上</a:t>
            </a:r>
            <a:r>
              <a:rPr lang="zh-TW" altLang="en-US" sz="2000" dirty="0">
                <a:latin typeface="標楷體" pitchFamily="65" charset="-120"/>
                <a:ea typeface="標楷體" pitchFamily="65" charset="-120"/>
              </a:rPr>
              <a:t>於此文字方塊</a:t>
            </a:r>
            <a:r>
              <a:rPr lang="zh-TW" altLang="zh-TW" sz="2000" dirty="0">
                <a:latin typeface="標楷體" pitchFamily="65" charset="-120"/>
                <a:ea typeface="標楷體" pitchFamily="65" charset="-120"/>
              </a:rPr>
              <a:t>，志願碼</a:t>
            </a:r>
            <a:r>
              <a:rPr lang="zh-TW" altLang="en-US" sz="2000" dirty="0">
                <a:latin typeface="標楷體" pitchFamily="65" charset="-120"/>
                <a:ea typeface="標楷體" pitchFamily="65" charset="-120"/>
              </a:rPr>
              <a:t>將顯示於</a:t>
            </a:r>
            <a:r>
              <a:rPr lang="zh-TW" altLang="zh-TW" sz="2000" dirty="0">
                <a:latin typeface="標楷體" pitchFamily="65" charset="-120"/>
                <a:ea typeface="標楷體" pitchFamily="65" charset="-120"/>
              </a:rPr>
              <a:t>文字方塊</a:t>
            </a:r>
            <a:r>
              <a:rPr lang="zh-TW" altLang="en-US" sz="2000" dirty="0">
                <a:latin typeface="標楷體" pitchFamily="65" charset="-120"/>
                <a:ea typeface="標楷體" pitchFamily="65" charset="-120"/>
              </a:rPr>
              <a:t>內，</a:t>
            </a:r>
            <a:r>
              <a:rPr lang="zh-TW" altLang="zh-TW" sz="2000" dirty="0">
                <a:latin typeface="標楷體" pitchFamily="65" charset="-120"/>
                <a:ea typeface="標楷體" pitchFamily="65" charset="-120"/>
              </a:rPr>
              <a:t>再點選「確定」按鈕，此時會出現提示訊息，點選「確認」</a:t>
            </a:r>
            <a:r>
              <a:rPr lang="zh-TW" altLang="en-US" sz="2000" dirty="0">
                <a:latin typeface="標楷體" pitchFamily="65" charset="-120"/>
                <a:ea typeface="標楷體" pitchFamily="65" charset="-120"/>
              </a:rPr>
              <a:t>後</a:t>
            </a:r>
            <a:r>
              <a:rPr lang="zh-TW" altLang="zh-TW" sz="2000" dirty="0">
                <a:latin typeface="標楷體" pitchFamily="65" charset="-120"/>
                <a:ea typeface="標楷體" pitchFamily="65" charset="-120"/>
              </a:rPr>
              <a:t>志願碼將存入</a:t>
            </a:r>
            <a:r>
              <a:rPr lang="zh-TW" altLang="en-US" sz="2000" dirty="0">
                <a:latin typeface="標楷體" pitchFamily="65" charset="-120"/>
                <a:ea typeface="標楷體" pitchFamily="65" charset="-120"/>
              </a:rPr>
              <a:t>本</a:t>
            </a:r>
            <a:r>
              <a:rPr lang="zh-TW" altLang="zh-TW" sz="2000" dirty="0">
                <a:latin typeface="標楷體" pitchFamily="65" charset="-120"/>
                <a:ea typeface="標楷體" pitchFamily="65" charset="-120"/>
              </a:rPr>
              <a:t>系統並出現在「已選取志願」清單內。</a:t>
            </a:r>
          </a:p>
        </p:txBody>
      </p:sp>
      <p:sp>
        <p:nvSpPr>
          <p:cNvPr id="5" name="投影片編號版面配置區 4">
            <a:extLst>
              <a:ext uri="{FF2B5EF4-FFF2-40B4-BE49-F238E27FC236}">
                <a16:creationId xmlns:a16="http://schemas.microsoft.com/office/drawing/2014/main" id="{A38DFF02-7EC5-471A-95E5-85BD1B87C53C}"/>
              </a:ext>
            </a:extLst>
          </p:cNvPr>
          <p:cNvSpPr>
            <a:spLocks noGrp="1"/>
          </p:cNvSpPr>
          <p:nvPr>
            <p:ph type="sldNum" sz="quarter" idx="12"/>
          </p:nvPr>
        </p:nvSpPr>
        <p:spPr/>
        <p:txBody>
          <a:bodyPr/>
          <a:lstStyle/>
          <a:p>
            <a:pPr>
              <a:defRPr/>
            </a:pPr>
            <a:fld id="{6696D582-221A-4A7A-9495-2A3992126361}" type="slidenum">
              <a:rPr lang="zh-TW" altLang="en-US" smtClean="0"/>
              <a:pPr>
                <a:defRPr/>
              </a:pPr>
              <a:t>37</a:t>
            </a:fld>
            <a:endParaRPr lang="en-US" altLang="zh-TW" dirty="0"/>
          </a:p>
        </p:txBody>
      </p:sp>
      <p:grpSp>
        <p:nvGrpSpPr>
          <p:cNvPr id="2" name="群組 1">
            <a:extLst>
              <a:ext uri="{FF2B5EF4-FFF2-40B4-BE49-F238E27FC236}">
                <a16:creationId xmlns:a16="http://schemas.microsoft.com/office/drawing/2014/main" id="{4934A6E0-2C90-FB88-26C4-540A38022542}"/>
              </a:ext>
            </a:extLst>
          </p:cNvPr>
          <p:cNvGrpSpPr/>
          <p:nvPr/>
        </p:nvGrpSpPr>
        <p:grpSpPr>
          <a:xfrm>
            <a:off x="1163102" y="2294348"/>
            <a:ext cx="8471972" cy="4427127"/>
            <a:chOff x="1329616" y="1879016"/>
            <a:chExt cx="9095531" cy="4752975"/>
          </a:xfrm>
        </p:grpSpPr>
        <p:grpSp>
          <p:nvGrpSpPr>
            <p:cNvPr id="16" name="群組 15">
              <a:extLst>
                <a:ext uri="{FF2B5EF4-FFF2-40B4-BE49-F238E27FC236}">
                  <a16:creationId xmlns:a16="http://schemas.microsoft.com/office/drawing/2014/main" id="{0D463A86-5C6B-28CA-1B3B-C6BA677BE1D9}"/>
                </a:ext>
              </a:extLst>
            </p:cNvPr>
            <p:cNvGrpSpPr/>
            <p:nvPr/>
          </p:nvGrpSpPr>
          <p:grpSpPr>
            <a:xfrm>
              <a:off x="1329616" y="1879016"/>
              <a:ext cx="9095531" cy="4752975"/>
              <a:chOff x="1295400" y="1809750"/>
              <a:chExt cx="9095531" cy="4752975"/>
            </a:xfrm>
          </p:grpSpPr>
          <p:pic>
            <p:nvPicPr>
              <p:cNvPr id="4" name="圖片 3" descr="一張含有 文字, 電子產品, 螢幕擷取畫面, 軟體 的圖片&#10;&#10;AI 產生的內容可能不正確。">
                <a:extLst>
                  <a:ext uri="{FF2B5EF4-FFF2-40B4-BE49-F238E27FC236}">
                    <a16:creationId xmlns:a16="http://schemas.microsoft.com/office/drawing/2014/main" id="{465A0418-A70F-2B98-1E3B-CDDA77BBE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067" y="1927369"/>
                <a:ext cx="9086864" cy="4605247"/>
              </a:xfrm>
              <a:prstGeom prst="rect">
                <a:avLst/>
              </a:prstGeom>
            </p:spPr>
          </p:pic>
          <p:sp>
            <p:nvSpPr>
              <p:cNvPr id="6" name="矩形 5">
                <a:extLst>
                  <a:ext uri="{FF2B5EF4-FFF2-40B4-BE49-F238E27FC236}">
                    <a16:creationId xmlns:a16="http://schemas.microsoft.com/office/drawing/2014/main" id="{61EC4EC9-84E1-42DE-F7E0-AE89673D792D}"/>
                  </a:ext>
                </a:extLst>
              </p:cNvPr>
              <p:cNvSpPr/>
              <p:nvPr/>
            </p:nvSpPr>
            <p:spPr>
              <a:xfrm>
                <a:off x="1295400" y="1809750"/>
                <a:ext cx="5324474" cy="47529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橢圓 18">
              <a:extLst>
                <a:ext uri="{FF2B5EF4-FFF2-40B4-BE49-F238E27FC236}">
                  <a16:creationId xmlns:a16="http://schemas.microsoft.com/office/drawing/2014/main" id="{3D55B7F5-D42C-2EEA-DC34-DC0759F3C999}"/>
                </a:ext>
              </a:extLst>
            </p:cNvPr>
            <p:cNvSpPr/>
            <p:nvPr/>
          </p:nvSpPr>
          <p:spPr>
            <a:xfrm>
              <a:off x="2279576" y="3838748"/>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1</a:t>
              </a:r>
              <a:endParaRPr lang="zh-TW" altLang="en-US" sz="2000" b="1" dirty="0">
                <a:solidFill>
                  <a:srgbClr val="FF0000"/>
                </a:solidFill>
              </a:endParaRPr>
            </a:p>
          </p:txBody>
        </p:sp>
        <p:sp>
          <p:nvSpPr>
            <p:cNvPr id="20" name="橢圓 19">
              <a:extLst>
                <a:ext uri="{FF2B5EF4-FFF2-40B4-BE49-F238E27FC236}">
                  <a16:creationId xmlns:a16="http://schemas.microsoft.com/office/drawing/2014/main" id="{D7ED7710-56D3-5950-A3B8-7730BCF278C2}"/>
                </a:ext>
              </a:extLst>
            </p:cNvPr>
            <p:cNvSpPr/>
            <p:nvPr/>
          </p:nvSpPr>
          <p:spPr>
            <a:xfrm>
              <a:off x="7081217" y="2544328"/>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2</a:t>
              </a:r>
              <a:endParaRPr lang="zh-TW" altLang="en-US" sz="2000" b="1" dirty="0">
                <a:solidFill>
                  <a:srgbClr val="FF0000"/>
                </a:solidFill>
              </a:endParaRPr>
            </a:p>
          </p:txBody>
        </p:sp>
        <p:sp>
          <p:nvSpPr>
            <p:cNvPr id="21" name="橢圓 20">
              <a:extLst>
                <a:ext uri="{FF2B5EF4-FFF2-40B4-BE49-F238E27FC236}">
                  <a16:creationId xmlns:a16="http://schemas.microsoft.com/office/drawing/2014/main" id="{992B5C47-FD06-35E8-A283-7FA19C3A3468}"/>
                </a:ext>
              </a:extLst>
            </p:cNvPr>
            <p:cNvSpPr/>
            <p:nvPr/>
          </p:nvSpPr>
          <p:spPr>
            <a:xfrm>
              <a:off x="7074234" y="4866878"/>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3</a:t>
              </a:r>
              <a:endParaRPr lang="zh-TW" altLang="en-US" sz="2000" b="1" dirty="0">
                <a:solidFill>
                  <a:srgbClr val="FF0000"/>
                </a:solidFill>
              </a:endParaRPr>
            </a:p>
          </p:txBody>
        </p:sp>
        <p:sp>
          <p:nvSpPr>
            <p:cNvPr id="22" name="箭號: 向右 21">
              <a:extLst>
                <a:ext uri="{FF2B5EF4-FFF2-40B4-BE49-F238E27FC236}">
                  <a16:creationId xmlns:a16="http://schemas.microsoft.com/office/drawing/2014/main" id="{4246DEAA-F994-3D9E-6CA5-C92E728169D4}"/>
                </a:ext>
              </a:extLst>
            </p:cNvPr>
            <p:cNvSpPr/>
            <p:nvPr/>
          </p:nvSpPr>
          <p:spPr>
            <a:xfrm rot="21162412">
              <a:off x="3366408" y="3507776"/>
              <a:ext cx="3342287" cy="47299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箭號: 向右 22">
              <a:extLst>
                <a:ext uri="{FF2B5EF4-FFF2-40B4-BE49-F238E27FC236}">
                  <a16:creationId xmlns:a16="http://schemas.microsoft.com/office/drawing/2014/main" id="{F2AAC746-A455-9CB8-D5D0-C095CAE628E1}"/>
                </a:ext>
              </a:extLst>
            </p:cNvPr>
            <p:cNvSpPr/>
            <p:nvPr/>
          </p:nvSpPr>
          <p:spPr>
            <a:xfrm rot="5400000">
              <a:off x="8004784" y="4224528"/>
              <a:ext cx="526357" cy="47487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064BF3D1-C5E7-F161-9233-CFA358ABC615}"/>
                </a:ext>
              </a:extLst>
            </p:cNvPr>
            <p:cNvSpPr/>
            <p:nvPr/>
          </p:nvSpPr>
          <p:spPr>
            <a:xfrm>
              <a:off x="7161019" y="2418071"/>
              <a:ext cx="577810" cy="10745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4" name="文字方塊 33">
            <a:extLst>
              <a:ext uri="{FF2B5EF4-FFF2-40B4-BE49-F238E27FC236}">
                <a16:creationId xmlns:a16="http://schemas.microsoft.com/office/drawing/2014/main" id="{CB7D896D-E061-4ED0-A938-BC3644DBC90E}"/>
              </a:ext>
            </a:extLst>
          </p:cNvPr>
          <p:cNvSpPr txBox="1"/>
          <p:nvPr/>
        </p:nvSpPr>
        <p:spPr>
          <a:xfrm>
            <a:off x="9278310" y="2403903"/>
            <a:ext cx="2546654" cy="3046988"/>
          </a:xfrm>
          <a:prstGeom prst="rect">
            <a:avLst/>
          </a:prstGeom>
          <a:solidFill>
            <a:srgbClr val="FF3399"/>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2400" b="1" dirty="0">
                <a:solidFill>
                  <a:schemeClr val="bg1"/>
                </a:solidFill>
                <a:latin typeface="微軟正黑體" panose="020B0604030504040204" pitchFamily="34" charset="-120"/>
                <a:ea typeface="微軟正黑體" panose="020B0604030504040204" pitchFamily="34" charset="-120"/>
              </a:rPr>
              <a:t>志願碼貼至網路選填登記志願系統後，仍然可以再加入志願、調整志願順序及刪除志願，直到將志願確定送出後為止</a:t>
            </a:r>
          </a:p>
        </p:txBody>
      </p:sp>
    </p:spTree>
    <p:extLst>
      <p:ext uri="{BB962C8B-B14F-4D97-AF65-F5344CB8AC3E}">
        <p14:creationId xmlns:p14="http://schemas.microsoft.com/office/powerpoint/2010/main" val="2529017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09188AC-3558-43D1-AC20-29B12DA724CB}"/>
              </a:ext>
            </a:extLst>
          </p:cNvPr>
          <p:cNvSpPr>
            <a:spLocks noGrp="1"/>
          </p:cNvSpPr>
          <p:nvPr>
            <p:ph type="sldNum" sz="quarter" idx="12"/>
          </p:nvPr>
        </p:nvSpPr>
        <p:spPr/>
        <p:txBody>
          <a:bodyPr/>
          <a:lstStyle/>
          <a:p>
            <a:pPr>
              <a:defRPr/>
            </a:pPr>
            <a:fld id="{A1297BAF-E677-45CB-9475-4CFDE0F857E5}" type="slidenum">
              <a:rPr lang="zh-TW" altLang="en-US" smtClean="0"/>
              <a:pPr>
                <a:defRPr/>
              </a:pPr>
              <a:t>38</a:t>
            </a:fld>
            <a:endParaRPr lang="en-US" altLang="zh-TW" dirty="0"/>
          </a:p>
        </p:txBody>
      </p:sp>
      <p:sp>
        <p:nvSpPr>
          <p:cNvPr id="8" name="矩形 7">
            <a:extLst>
              <a:ext uri="{FF2B5EF4-FFF2-40B4-BE49-F238E27FC236}">
                <a16:creationId xmlns:a16="http://schemas.microsoft.com/office/drawing/2014/main" id="{53136A57-5F63-440F-BF37-C221401BE396}"/>
              </a:ext>
            </a:extLst>
          </p:cNvPr>
          <p:cNvSpPr/>
          <p:nvPr/>
        </p:nvSpPr>
        <p:spPr>
          <a:xfrm>
            <a:off x="-2855" y="1748545"/>
            <a:ext cx="12192000" cy="1857560"/>
          </a:xfrm>
          <a:prstGeom prst="rect">
            <a:avLst/>
          </a:prstGeom>
          <a:solidFill>
            <a:srgbClr val="FD95AB"/>
          </a:solidFill>
        </p:spPr>
        <p:txBody>
          <a:bodyPr wrap="square" anchor="ctr">
            <a:spAutoFit/>
          </a:bodyPr>
          <a:lstStyle/>
          <a:p>
            <a:pPr algn="ctr">
              <a:lnSpc>
                <a:spcPct val="110000"/>
              </a:lnSpc>
            </a:pPr>
            <a:r>
              <a:rPr kumimoji="0" lang="zh-TW" altLang="en-US" sz="5400" spc="1500" dirty="0">
                <a:effectLst>
                  <a:glow rad="127000">
                    <a:schemeClr val="bg1"/>
                  </a:glow>
                </a:effectLst>
                <a:latin typeface="華康儷楷書" panose="03000509000000000000" pitchFamily="65" charset="-120"/>
                <a:ea typeface="華康儷楷書" panose="03000509000000000000" pitchFamily="65" charset="-120"/>
              </a:rPr>
              <a:t>意見與交流</a:t>
            </a:r>
          </a:p>
          <a:p>
            <a:pPr algn="ctr">
              <a:lnSpc>
                <a:spcPct val="110000"/>
              </a:lnSpc>
            </a:pPr>
            <a:r>
              <a:rPr kumimoji="0" lang="zh-TW" altLang="en-US" sz="5400" spc="1500" dirty="0">
                <a:effectLst>
                  <a:glow rad="127000">
                    <a:schemeClr val="bg1"/>
                  </a:glow>
                </a:effectLst>
                <a:latin typeface="華康儷楷書" panose="03000509000000000000" pitchFamily="65" charset="-120"/>
                <a:ea typeface="華康儷楷書" panose="03000509000000000000" pitchFamily="65" charset="-120"/>
              </a:rPr>
              <a:t>簡報完畢　敬請指教</a:t>
            </a:r>
            <a:endParaRPr kumimoji="0" lang="en-US" altLang="zh-TW" sz="5400" spc="1500" dirty="0">
              <a:effectLst>
                <a:glow rad="127000">
                  <a:schemeClr val="bg1"/>
                </a:glow>
              </a:effectLst>
              <a:latin typeface="華康儷楷書" panose="03000509000000000000" pitchFamily="65" charset="-120"/>
              <a:ea typeface="華康儷楷書" panose="03000509000000000000" pitchFamily="65" charset="-120"/>
            </a:endParaRPr>
          </a:p>
        </p:txBody>
      </p:sp>
      <p:sp>
        <p:nvSpPr>
          <p:cNvPr id="9" name="矩形 8">
            <a:extLst>
              <a:ext uri="{FF2B5EF4-FFF2-40B4-BE49-F238E27FC236}">
                <a16:creationId xmlns:a16="http://schemas.microsoft.com/office/drawing/2014/main" id="{1EC26661-8B71-476D-8CEF-E46349043EFA}"/>
              </a:ext>
            </a:extLst>
          </p:cNvPr>
          <p:cNvSpPr/>
          <p:nvPr/>
        </p:nvSpPr>
        <p:spPr>
          <a:xfrm>
            <a:off x="0" y="1556697"/>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a:extLst>
              <a:ext uri="{FF2B5EF4-FFF2-40B4-BE49-F238E27FC236}">
                <a16:creationId xmlns:a16="http://schemas.microsoft.com/office/drawing/2014/main" id="{2BD0D333-D4F5-4414-9F56-E349295E0A92}"/>
              </a:ext>
            </a:extLst>
          </p:cNvPr>
          <p:cNvSpPr/>
          <p:nvPr/>
        </p:nvSpPr>
        <p:spPr>
          <a:xfrm>
            <a:off x="-27083" y="3673945"/>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6" name="橢圓 15">
            <a:extLst>
              <a:ext uri="{FF2B5EF4-FFF2-40B4-BE49-F238E27FC236}">
                <a16:creationId xmlns:a16="http://schemas.microsoft.com/office/drawing/2014/main" id="{00F88F35-2E7D-41D9-B540-C582D3454681}"/>
              </a:ext>
            </a:extLst>
          </p:cNvPr>
          <p:cNvSpPr/>
          <p:nvPr/>
        </p:nvSpPr>
        <p:spPr>
          <a:xfrm>
            <a:off x="10166502" y="2184719"/>
            <a:ext cx="1209717" cy="1136522"/>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2" descr="https://caac.jctv.ntut.edu.tw/105generalquery/image/applyLogo.gif">
            <a:extLst>
              <a:ext uri="{FF2B5EF4-FFF2-40B4-BE49-F238E27FC236}">
                <a16:creationId xmlns:a16="http://schemas.microsoft.com/office/drawing/2014/main" id="{ABFF8571-D89C-477C-A665-6398E449F57A}"/>
              </a:ext>
            </a:extLst>
          </p:cNvPr>
          <p:cNvPicPr>
            <a:picLocks noChangeAspect="1" noChangeArrowheads="1"/>
          </p:cNvPicPr>
          <p:nvPr/>
        </p:nvPicPr>
        <p:blipFill>
          <a:blip r:embed="rId2" cstate="print"/>
          <a:srcRect/>
          <a:stretch>
            <a:fillRect/>
          </a:stretch>
        </p:blipFill>
        <p:spPr bwMode="auto">
          <a:xfrm>
            <a:off x="10272464" y="2296709"/>
            <a:ext cx="1085380" cy="1103274"/>
          </a:xfrm>
          <a:prstGeom prst="rect">
            <a:avLst/>
          </a:prstGeom>
          <a:noFill/>
          <a:effectLst>
            <a:outerShdw blurRad="50800" dist="38100" dir="2700000" algn="tl" rotWithShape="0">
              <a:prstClr val="black">
                <a:alpha val="40000"/>
              </a:prstClr>
            </a:outerShdw>
          </a:effectLst>
        </p:spPr>
      </p:pic>
      <p:pic>
        <p:nvPicPr>
          <p:cNvPr id="18" name="圖片 1" descr="聯合會logo">
            <a:extLst>
              <a:ext uri="{FF2B5EF4-FFF2-40B4-BE49-F238E27FC236}">
                <a16:creationId xmlns:a16="http://schemas.microsoft.com/office/drawing/2014/main" id="{B719B968-6BF6-45A1-B332-EB50AB914D7E}"/>
              </a:ext>
            </a:extLst>
          </p:cNvPr>
          <p:cNvPicPr>
            <a:picLocks noChangeAspect="1" noChangeArrowheads="1"/>
          </p:cNvPicPr>
          <p:nvPr/>
        </p:nvPicPr>
        <p:blipFill>
          <a:blip r:embed="rId3" cstate="print"/>
          <a:srcRect/>
          <a:stretch>
            <a:fillRect/>
          </a:stretch>
        </p:blipFill>
        <p:spPr bwMode="auto">
          <a:xfrm>
            <a:off x="4797001" y="5186523"/>
            <a:ext cx="2592288" cy="465546"/>
          </a:xfrm>
          <a:prstGeom prst="rect">
            <a:avLst/>
          </a:prstGeom>
          <a:noFill/>
          <a:ln w="9525">
            <a:noFill/>
            <a:miter lim="800000"/>
            <a:headEnd/>
            <a:tailEnd/>
          </a:ln>
        </p:spPr>
      </p:pic>
      <p:pic>
        <p:nvPicPr>
          <p:cNvPr id="19" name="圖片 18">
            <a:extLst>
              <a:ext uri="{FF2B5EF4-FFF2-40B4-BE49-F238E27FC236}">
                <a16:creationId xmlns:a16="http://schemas.microsoft.com/office/drawing/2014/main" id="{59DAD3DE-840A-448A-BFC3-2918A1A483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180" y="4007413"/>
            <a:ext cx="1295930" cy="1238534"/>
          </a:xfrm>
          <a:prstGeom prst="rect">
            <a:avLst/>
          </a:prstGeom>
        </p:spPr>
      </p:pic>
      <p:pic>
        <p:nvPicPr>
          <p:cNvPr id="20" name="圖片 19">
            <a:extLst>
              <a:ext uri="{FF2B5EF4-FFF2-40B4-BE49-F238E27FC236}">
                <a16:creationId xmlns:a16="http://schemas.microsoft.com/office/drawing/2014/main" id="{0267F7B7-4F84-4FDC-9C97-13BC7A00A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145" y="5896131"/>
            <a:ext cx="9144000" cy="807076"/>
          </a:xfrm>
          <a:prstGeom prst="rect">
            <a:avLst/>
          </a:prstGeom>
        </p:spPr>
      </p:pic>
    </p:spTree>
    <p:extLst>
      <p:ext uri="{BB962C8B-B14F-4D97-AF65-F5344CB8AC3E}">
        <p14:creationId xmlns:p14="http://schemas.microsoft.com/office/powerpoint/2010/main" val="69794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2)">
                                      <p:cBhvr>
                                        <p:cTn id="24" dur="3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289272" y="265582"/>
            <a:ext cx="10238928" cy="643138"/>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2</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1055440" y="1184327"/>
            <a:ext cx="10657184" cy="5400902"/>
          </a:xfrm>
          <a:prstGeom prst="rect">
            <a:avLst/>
          </a:prstGeom>
          <a:noFill/>
          <a:ln w="9525">
            <a:noFill/>
            <a:miter lim="800000"/>
            <a:headEnd/>
            <a:tailEnd/>
          </a:ln>
        </p:spPr>
        <p:txBody>
          <a:bodyPr wrap="square">
            <a:spAutoFit/>
          </a:bodyPr>
          <a:lstStyle/>
          <a:p>
            <a:pPr algn="just" hangingPunct="0">
              <a:lnSpc>
                <a:spcPct val="110000"/>
              </a:lnSpc>
              <a:spcAft>
                <a:spcPts val="600"/>
              </a:spcAft>
              <a:buClr>
                <a:schemeClr val="tx1"/>
              </a:buClr>
              <a:tabLst>
                <a:tab pos="266700" algn="l"/>
              </a:tabLst>
            </a:pPr>
            <a:r>
              <a:rPr lang="zh-TW" altLang="en-US" sz="2400" dirty="0">
                <a:latin typeface="Times New Roman" pitchFamily="18" charset="0"/>
                <a:ea typeface="標楷體" pitchFamily="65" charset="-120"/>
              </a:rPr>
              <a:t>✔網路選填登記志願</a:t>
            </a:r>
            <a:r>
              <a:rPr lang="en-US" altLang="zh-TW" sz="2400" dirty="0">
                <a:latin typeface="Times New Roman" pitchFamily="18" charset="0"/>
                <a:ea typeface="標楷體" pitchFamily="65" charset="-120"/>
              </a:rPr>
              <a:t>:</a:t>
            </a:r>
          </a:p>
          <a:p>
            <a:pPr algn="just" hangingPunct="0">
              <a:lnSpc>
                <a:spcPct val="110000"/>
              </a:lnSpc>
              <a:spcAft>
                <a:spcPts val="600"/>
              </a:spcAft>
              <a:buClr>
                <a:schemeClr val="tx1"/>
              </a:buClr>
              <a:tabLst>
                <a:tab pos="266700" algn="l"/>
              </a:tabLst>
            </a:pPr>
            <a:r>
              <a:rPr lang="zh-TW" altLang="en-US" sz="2400" dirty="0">
                <a:solidFill>
                  <a:srgbClr val="FF0000"/>
                </a:solidFill>
                <a:latin typeface="Times New Roman" pitchFamily="18" charset="0"/>
                <a:ea typeface="標楷體" pitchFamily="65" charset="-120"/>
              </a:rPr>
              <a:t>    </a:t>
            </a:r>
            <a:r>
              <a:rPr lang="zh-TW" altLang="en-US" sz="2400" dirty="0">
                <a:latin typeface="Times New Roman" pitchFamily="18" charset="0"/>
                <a:ea typeface="標楷體" pitchFamily="65" charset="-120"/>
              </a:rPr>
              <a:t>時間</a:t>
            </a:r>
            <a:r>
              <a:rPr lang="en-US" altLang="zh-TW" sz="2400" dirty="0">
                <a:latin typeface="Times New Roman" pitchFamily="18" charset="0"/>
                <a:ea typeface="標楷體" pitchFamily="65" charset="-120"/>
              </a:rPr>
              <a:t>:</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28</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星期二</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31</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星期五</a:t>
            </a:r>
            <a:r>
              <a:rPr lang="en-US" altLang="zh-TW" sz="2400" dirty="0">
                <a:solidFill>
                  <a:srgbClr val="FF0000"/>
                </a:solidFill>
                <a:latin typeface="Times New Roman" pitchFamily="18" charset="0"/>
                <a:ea typeface="標楷體" pitchFamily="65" charset="-120"/>
              </a:rPr>
              <a:t>)17:00</a:t>
            </a:r>
            <a:r>
              <a:rPr lang="zh-TW" altLang="en-US" sz="2400" dirty="0">
                <a:solidFill>
                  <a:srgbClr val="FF0000"/>
                </a:solidFill>
                <a:latin typeface="Times New Roman" pitchFamily="18" charset="0"/>
                <a:ea typeface="標楷體" pitchFamily="65" charset="-120"/>
              </a:rPr>
              <a:t>止。</a:t>
            </a:r>
            <a:endParaRPr lang="en-US" altLang="zh-TW" sz="2400" dirty="0">
              <a:solidFill>
                <a:srgbClr val="FF0000"/>
              </a:solidFill>
              <a:latin typeface="Times New Roman" pitchFamily="18" charset="0"/>
              <a:ea typeface="標楷體" pitchFamily="65" charset="-120"/>
            </a:endParaRPr>
          </a:p>
          <a:p>
            <a:pPr marL="342900" indent="-257175" algn="just" hangingPunct="0">
              <a:lnSpc>
                <a:spcPct val="110000"/>
              </a:lnSpc>
              <a:spcAft>
                <a:spcPts val="600"/>
              </a:spcAft>
              <a:buClr>
                <a:schemeClr val="tx1"/>
              </a:buClr>
              <a:buFont typeface="Wingdings" panose="05000000000000000000" pitchFamily="2" charset="2"/>
              <a:buChar char="Ø"/>
            </a:pP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登記志願資格：通過本招生登記資格且繳費成功</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含免繳費考生</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，及未在其他招生管道錄取報到。</a:t>
            </a:r>
            <a:endPar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endParaRPr>
          </a:p>
          <a:p>
            <a:pPr marL="342900" indent="-257175" algn="just" hangingPunct="0">
              <a:lnSpc>
                <a:spcPct val="110000"/>
              </a:lnSpc>
              <a:spcBef>
                <a:spcPts val="600"/>
              </a:spcBef>
              <a:spcAft>
                <a:spcPts val="600"/>
              </a:spcAft>
              <a:buClr>
                <a:schemeClr val="tx1"/>
              </a:buClr>
              <a:buFont typeface="Wingdings" panose="05000000000000000000" pitchFamily="2" charset="2"/>
              <a:buChar char="Ø"/>
            </a:pPr>
            <a:r>
              <a:rPr lang="zh-TW" altLang="en-US" sz="2400" b="1" spc="-30" dirty="0">
                <a:solidFill>
                  <a:srgbClr val="008000"/>
                </a:solidFill>
                <a:latin typeface="Times New Roman" panose="02020603050405020304" pitchFamily="18" charset="0"/>
                <a:ea typeface="標楷體" pitchFamily="65" charset="-120"/>
                <a:cs typeface="Times New Roman" panose="02020603050405020304" pitchFamily="18" charset="0"/>
              </a:rPr>
              <a:t>最低登記標準</a:t>
            </a:r>
            <a:r>
              <a:rPr lang="zh-TW" altLang="en-US" sz="2400" b="1" spc="-30" dirty="0">
                <a:latin typeface="Times New Roman" panose="02020603050405020304" pitchFamily="18" charset="0"/>
                <a:ea typeface="標楷體" pitchFamily="65" charset="-120"/>
                <a:cs typeface="Times New Roman" panose="02020603050405020304" pitchFamily="18" charset="0"/>
              </a:rPr>
              <a:t>：考生之</a:t>
            </a:r>
            <a:r>
              <a:rPr lang="en-US" altLang="zh-TW" sz="2400" b="1" spc="-30" dirty="0">
                <a:latin typeface="Times New Roman" panose="02020603050405020304" pitchFamily="18" charset="0"/>
                <a:ea typeface="標楷體" pitchFamily="65" charset="-120"/>
                <a:cs typeface="Times New Roman" panose="02020603050405020304" pitchFamily="18" charset="0"/>
              </a:rPr>
              <a:t>115</a:t>
            </a:r>
            <a:r>
              <a:rPr lang="zh-TW" altLang="en-US" sz="2400" b="1" spc="-30" dirty="0">
                <a:latin typeface="Times New Roman" panose="02020603050405020304" pitchFamily="18" charset="0"/>
                <a:ea typeface="標楷體" pitchFamily="65" charset="-120"/>
                <a:cs typeface="Times New Roman" panose="02020603050405020304" pitchFamily="18" charset="0"/>
              </a:rPr>
              <a:t>學年度四技二專統一入學測驗之各科目</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原始成績有</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2</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科目</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含</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以上</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0</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含因違反統一入學測驗試場規則應扣減分數後合計為</a:t>
            </a:r>
            <a:r>
              <a:rPr lang="en-US" altLang="zh-TW" sz="2400" b="1" spc="-30" dirty="0">
                <a:latin typeface="Times New Roman" panose="02020603050405020304" pitchFamily="18" charset="0"/>
                <a:ea typeface="標楷體" pitchFamily="65" charset="-120"/>
                <a:cs typeface="Times New Roman" panose="02020603050405020304" pitchFamily="18" charset="0"/>
              </a:rPr>
              <a:t>0</a:t>
            </a:r>
            <a:r>
              <a:rPr lang="zh-TW" altLang="en-US" sz="2400" b="1" spc="-30" dirty="0">
                <a:latin typeface="Times New Roman" panose="02020603050405020304" pitchFamily="18" charset="0"/>
                <a:ea typeface="標楷體" pitchFamily="65" charset="-120"/>
                <a:cs typeface="Times New Roman" panose="02020603050405020304" pitchFamily="18" charset="0"/>
              </a:rPr>
              <a:t>分</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者，</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不得登記參加</a:t>
            </a:r>
            <a:r>
              <a:rPr lang="zh-TW" altLang="en-US" sz="2400" b="1" spc="-30" dirty="0">
                <a:latin typeface="Times New Roman" panose="02020603050405020304" pitchFamily="18" charset="0"/>
                <a:ea typeface="標楷體" pitchFamily="65" charset="-120"/>
                <a:cs typeface="Times New Roman" panose="02020603050405020304" pitchFamily="18" charset="0"/>
              </a:rPr>
              <a:t>有提供一般生名額之校系科</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組</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、學程分發；</a:t>
            </a:r>
            <a:r>
              <a:rPr lang="zh-TW" altLang="en-US" sz="2400" spc="-30" dirty="0">
                <a:latin typeface="Times New Roman" panose="02020603050405020304" pitchFamily="18" charset="0"/>
                <a:ea typeface="標楷體" pitchFamily="65" charset="-120"/>
                <a:cs typeface="Times New Roman" panose="02020603050405020304" pitchFamily="18" charset="0"/>
              </a:rPr>
              <a:t>惟符合特種生身分，登記參加有提供所具特種生身分招生名額之校系科</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組</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、學程分發者，不受此限；跨群</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類</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考生採計之科目為就其所選填登記志願所屬招生群</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類</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別採計科目。</a:t>
            </a:r>
            <a:endParaRPr lang="en-US" altLang="zh-TW" sz="2400" spc="-30" dirty="0">
              <a:latin typeface="Times New Roman" panose="02020603050405020304" pitchFamily="18" charset="0"/>
              <a:ea typeface="標楷體" pitchFamily="65" charset="-120"/>
              <a:cs typeface="Times New Roman" panose="02020603050405020304" pitchFamily="18" charset="0"/>
            </a:endParaRPr>
          </a:p>
          <a:p>
            <a:pPr marL="342900" indent="-257175" algn="just" hangingPunct="0">
              <a:lnSpc>
                <a:spcPct val="110000"/>
              </a:lnSpc>
              <a:spcBef>
                <a:spcPts val="600"/>
              </a:spcBef>
              <a:spcAft>
                <a:spcPts val="600"/>
              </a:spcAft>
              <a:buClr>
                <a:schemeClr val="tx1"/>
              </a:buClr>
              <a:buFont typeface="Wingdings" panose="05000000000000000000" pitchFamily="2" charset="2"/>
              <a:buChar char="Ø"/>
            </a:pPr>
            <a:r>
              <a:rPr lang="zh-TW" altLang="en-US" sz="2400" b="1" spc="-30" dirty="0">
                <a:solidFill>
                  <a:srgbClr val="0000FF"/>
                </a:solidFill>
                <a:latin typeface="Times New Roman" panose="02020603050405020304" pitchFamily="18" charset="0"/>
                <a:ea typeface="標楷體" pitchFamily="65" charset="-120"/>
                <a:cs typeface="Times New Roman" panose="02020603050405020304" pitchFamily="18" charset="0"/>
              </a:rPr>
              <a:t>考生須符合登記志願資格並達到最低登記標準，始能進行本招生網路選填</a:t>
            </a:r>
            <a:br>
              <a:rPr lang="en-US" altLang="zh-TW" sz="2400" b="1" spc="-30" dirty="0">
                <a:solidFill>
                  <a:srgbClr val="0000FF"/>
                </a:solidFill>
                <a:latin typeface="Times New Roman" panose="02020603050405020304" pitchFamily="18" charset="0"/>
                <a:ea typeface="標楷體" pitchFamily="65" charset="-120"/>
                <a:cs typeface="Times New Roman" panose="02020603050405020304" pitchFamily="18" charset="0"/>
              </a:rPr>
            </a:br>
            <a:r>
              <a:rPr lang="zh-TW" altLang="en-US" sz="2400" b="1" spc="-30" dirty="0">
                <a:solidFill>
                  <a:srgbClr val="0000FF"/>
                </a:solidFill>
                <a:latin typeface="Times New Roman" panose="02020603050405020304" pitchFamily="18" charset="0"/>
                <a:ea typeface="標楷體" pitchFamily="65" charset="-120"/>
                <a:cs typeface="Times New Roman" panose="02020603050405020304" pitchFamily="18" charset="0"/>
              </a:rPr>
              <a:t>登記志願。</a:t>
            </a:r>
            <a:endParaRPr lang="en-US" altLang="zh-TW" sz="2400" b="1" spc="-30"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FECBECCE-300D-48C7-B4BD-DD7CFD440F00}"/>
              </a:ext>
            </a:extLst>
          </p:cNvPr>
          <p:cNvSpPr>
            <a:spLocks noGrp="1"/>
          </p:cNvSpPr>
          <p:nvPr>
            <p:ph type="sldNum" sz="quarter" idx="12"/>
          </p:nvPr>
        </p:nvSpPr>
        <p:spPr/>
        <p:txBody>
          <a:bodyPr/>
          <a:lstStyle/>
          <a:p>
            <a:pPr>
              <a:defRPr/>
            </a:pPr>
            <a:fld id="{6696D582-221A-4A7A-9495-2A3992126361}" type="slidenum">
              <a:rPr lang="zh-TW" altLang="en-US" smtClean="0"/>
              <a:pPr>
                <a:defRPr/>
              </a:pPr>
              <a:t>4</a:t>
            </a:fld>
            <a:endParaRPr lang="en-US" altLang="zh-TW" dirty="0"/>
          </a:p>
        </p:txBody>
      </p:sp>
      <p:grpSp>
        <p:nvGrpSpPr>
          <p:cNvPr id="2" name="群組 1">
            <a:extLst>
              <a:ext uri="{FF2B5EF4-FFF2-40B4-BE49-F238E27FC236}">
                <a16:creationId xmlns:a16="http://schemas.microsoft.com/office/drawing/2014/main" id="{A787418A-29AA-6D61-8AE2-6E0605C91F1C}"/>
              </a:ext>
            </a:extLst>
          </p:cNvPr>
          <p:cNvGrpSpPr/>
          <p:nvPr/>
        </p:nvGrpSpPr>
        <p:grpSpPr>
          <a:xfrm>
            <a:off x="7032104" y="136525"/>
            <a:ext cx="4330991" cy="1080000"/>
            <a:chOff x="8438302" y="125702"/>
            <a:chExt cx="2732803" cy="1118482"/>
          </a:xfrm>
        </p:grpSpPr>
        <p:sp>
          <p:nvSpPr>
            <p:cNvPr id="4" name="圓角矩形 13">
              <a:extLst>
                <a:ext uri="{FF2B5EF4-FFF2-40B4-BE49-F238E27FC236}">
                  <a16:creationId xmlns:a16="http://schemas.microsoft.com/office/drawing/2014/main" id="{D73BDF21-AAF2-BB0C-3D7C-41061C701BE4}"/>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15">
              <a:extLst>
                <a:ext uri="{FF2B5EF4-FFF2-40B4-BE49-F238E27FC236}">
                  <a16:creationId xmlns:a16="http://schemas.microsoft.com/office/drawing/2014/main" id="{D301F7FC-CAFE-4F3F-AC39-899E5C823647}"/>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17">
              <a:extLst>
                <a:ext uri="{FF2B5EF4-FFF2-40B4-BE49-F238E27FC236}">
                  <a16:creationId xmlns:a16="http://schemas.microsoft.com/office/drawing/2014/main" id="{E01D747F-28D0-7336-6A42-2B9EE739AD0D}"/>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7" name="圓角矩形 18">
              <a:extLst>
                <a:ext uri="{FF2B5EF4-FFF2-40B4-BE49-F238E27FC236}">
                  <a16:creationId xmlns:a16="http://schemas.microsoft.com/office/drawing/2014/main" id="{5ECF756F-E1AB-619C-29D1-B8B1FC040FD9}"/>
                </a:ext>
              </a:extLst>
            </p:cNvPr>
            <p:cNvSpPr/>
            <p:nvPr/>
          </p:nvSpPr>
          <p:spPr>
            <a:xfrm>
              <a:off x="10298212" y="125702"/>
              <a:ext cx="468117"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19">
              <a:extLst>
                <a:ext uri="{FF2B5EF4-FFF2-40B4-BE49-F238E27FC236}">
                  <a16:creationId xmlns:a16="http://schemas.microsoft.com/office/drawing/2014/main" id="{0596A1FA-41F6-C425-C3D4-BC924863A0E5}"/>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a:extLst>
                <a:ext uri="{FF2B5EF4-FFF2-40B4-BE49-F238E27FC236}">
                  <a16:creationId xmlns:a16="http://schemas.microsoft.com/office/drawing/2014/main" id="{B1B6D817-4EFC-5015-BB07-0FA2A61EDED9}"/>
                </a:ext>
              </a:extLst>
            </p:cNvPr>
            <p:cNvCxnSpPr>
              <a:cxnSpLocks/>
              <a:stCxn id="4" idx="3"/>
              <a:endCxn id="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B943B43A-AB4B-294D-5C2C-97DC1D0D1F86}"/>
                </a:ext>
              </a:extLst>
            </p:cNvPr>
            <p:cNvCxnSpPr>
              <a:cxnSpLocks/>
              <a:stCxn id="5" idx="3"/>
              <a:endCxn id="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7D089CB0-D4A9-F191-0C9A-853E188C707F}"/>
                </a:ext>
              </a:extLst>
            </p:cNvPr>
            <p:cNvCxnSpPr>
              <a:cxnSpLocks/>
              <a:stCxn id="6" idx="3"/>
              <a:endCxn id="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A016611E-5E25-90C8-579B-AB3A29BFEBD8}"/>
                </a:ext>
              </a:extLst>
            </p:cNvPr>
            <p:cNvCxnSpPr>
              <a:cxnSpLocks/>
              <a:stCxn id="7" idx="3"/>
              <a:endCxn id="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890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237184" y="301831"/>
            <a:ext cx="10297144"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3</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983432" y="1287914"/>
            <a:ext cx="10801200" cy="5355312"/>
          </a:xfrm>
          <a:prstGeom prst="rect">
            <a:avLst/>
          </a:prstGeom>
          <a:noFill/>
          <a:ln w="9525">
            <a:noFill/>
            <a:miter lim="800000"/>
            <a:headEnd/>
            <a:tailEnd/>
          </a:ln>
        </p:spPr>
        <p:txBody>
          <a:bodyPr wrap="square">
            <a:spAutoFit/>
          </a:bodyPr>
          <a:lstStyle/>
          <a:p>
            <a:pPr marL="342900" indent="-342900" algn="just">
              <a:spcAft>
                <a:spcPts val="600"/>
              </a:spcAft>
              <a:buClr>
                <a:schemeClr val="tx1"/>
              </a:buClr>
              <a:buFont typeface="Wingdings" panose="05000000000000000000" pitchFamily="2" charset="2"/>
              <a:buChar char="Ø"/>
              <a:tabLst>
                <a:tab pos="266700" algn="l"/>
              </a:tabLst>
            </a:pPr>
            <a:r>
              <a:rPr lang="zh-TW" altLang="en-US" sz="2400" dirty="0">
                <a:latin typeface="Times New Roman" pitchFamily="18" charset="0"/>
                <a:ea typeface="標楷體" pitchFamily="65" charset="-120"/>
              </a:rPr>
              <a:t>本委員會將於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9</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星期四</a:t>
            </a:r>
            <a:r>
              <a:rPr lang="en-US" altLang="zh-TW" sz="2400" dirty="0">
                <a:solidFill>
                  <a:srgbClr val="0000FF"/>
                </a:solidFill>
                <a:latin typeface="Times New Roman" pitchFamily="18" charset="0"/>
                <a:ea typeface="標楷體" pitchFamily="65" charset="-120"/>
              </a:rPr>
              <a:t>)10:00</a:t>
            </a:r>
            <a:r>
              <a:rPr lang="zh-TW" altLang="en-US" sz="2400" dirty="0">
                <a:solidFill>
                  <a:srgbClr val="0000FF"/>
                </a:solidFill>
                <a:latin typeface="Times New Roman" pitchFamily="18" charset="0"/>
                <a:ea typeface="標楷體" pitchFamily="65" charset="-120"/>
              </a:rPr>
              <a:t>起至</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20</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星期一</a:t>
            </a:r>
            <a:r>
              <a:rPr lang="en-US" altLang="zh-TW" sz="2400" dirty="0">
                <a:solidFill>
                  <a:srgbClr val="0000FF"/>
                </a:solidFill>
                <a:latin typeface="Times New Roman" pitchFamily="18" charset="0"/>
                <a:ea typeface="標楷體" pitchFamily="65" charset="-120"/>
              </a:rPr>
              <a:t>)17:00</a:t>
            </a:r>
            <a:r>
              <a:rPr lang="zh-TW" altLang="en-US" sz="2400" dirty="0">
                <a:solidFill>
                  <a:srgbClr val="0000FF"/>
                </a:solidFill>
                <a:latin typeface="Times New Roman" pitchFamily="18" charset="0"/>
                <a:ea typeface="標楷體" pitchFamily="65" charset="-120"/>
              </a:rPr>
              <a:t>止</a:t>
            </a:r>
            <a:r>
              <a:rPr lang="zh-TW" altLang="en-US" sz="2400" dirty="0">
                <a:latin typeface="Times New Roman" pitchFamily="18" charset="0"/>
                <a:ea typeface="標楷體" pitchFamily="65" charset="-120"/>
              </a:rPr>
              <a:t>，開放網路選填登記志願系統「</a:t>
            </a:r>
            <a:r>
              <a:rPr lang="zh-TW" altLang="en-US" sz="2400" b="1" dirty="0">
                <a:latin typeface="Times New Roman" pitchFamily="18" charset="0"/>
                <a:ea typeface="標楷體" pitchFamily="65" charset="-120"/>
              </a:rPr>
              <a:t>練習版</a:t>
            </a:r>
            <a:r>
              <a:rPr lang="zh-TW" altLang="en-US" sz="2400" dirty="0">
                <a:latin typeface="Times New Roman" pitchFamily="18" charset="0"/>
                <a:ea typeface="標楷體" pitchFamily="65" charset="-120"/>
              </a:rPr>
              <a:t>」，考生可至本委員會網站登入練習熟悉介面流程或試填志願順序。惟本項服務僅作為網路選填登記志願之參考，並非志願落點模擬，亦不作為分發之依據。</a:t>
            </a:r>
            <a:endParaRPr lang="en-US" altLang="zh-TW" sz="2400" dirty="0">
              <a:latin typeface="Times New Roman" pitchFamily="18" charset="0"/>
              <a:ea typeface="標楷體" pitchFamily="65" charset="-120"/>
            </a:endParaRPr>
          </a:p>
          <a:p>
            <a:pPr marL="266700" indent="-266700" algn="just">
              <a:spcBef>
                <a:spcPts val="600"/>
              </a:spcBef>
              <a:spcAft>
                <a:spcPts val="600"/>
              </a:spcAft>
              <a:buClr>
                <a:schemeClr val="tx1"/>
              </a:buClr>
              <a:buFont typeface="Wingdings" pitchFamily="2" charset="2"/>
              <a:buChar char="Ø"/>
            </a:pPr>
            <a:r>
              <a:rPr lang="zh-TW" altLang="en-US" sz="2400" dirty="0">
                <a:latin typeface="Times New Roman" pitchFamily="18" charset="0"/>
                <a:ea typeface="標楷體" pitchFamily="65" charset="-120"/>
              </a:rPr>
              <a:t>考生須輸入</a:t>
            </a:r>
            <a:r>
              <a:rPr lang="zh-TW" altLang="en-US" sz="2400" dirty="0">
                <a:solidFill>
                  <a:srgbClr val="0000FF"/>
                </a:solidFill>
                <a:latin typeface="Times New Roman" pitchFamily="18" charset="0"/>
                <a:ea typeface="標楷體" pitchFamily="65" charset="-120"/>
              </a:rPr>
              <a:t>身分證統一編號</a:t>
            </a:r>
            <a:r>
              <a:rPr lang="zh-TW" altLang="en-US" sz="2400" dirty="0">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出生年月日</a:t>
            </a:r>
            <a:r>
              <a:rPr lang="zh-TW" altLang="en-US" sz="2400" dirty="0">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統一入學測驗准考證號碼</a:t>
            </a:r>
            <a:r>
              <a:rPr lang="zh-TW" altLang="en-US" sz="2400" dirty="0">
                <a:latin typeface="Times New Roman" pitchFamily="18" charset="0"/>
                <a:ea typeface="標楷體" pitchFamily="65" charset="-120"/>
              </a:rPr>
              <a:t>及</a:t>
            </a:r>
            <a:r>
              <a:rPr lang="zh-TW" altLang="en-US" sz="2400" dirty="0">
                <a:solidFill>
                  <a:srgbClr val="0000FF"/>
                </a:solidFill>
                <a:latin typeface="Times New Roman" pitchFamily="18" charset="0"/>
                <a:ea typeface="標楷體" pitchFamily="65" charset="-120"/>
              </a:rPr>
              <a:t>自行設定通之行碼</a:t>
            </a:r>
            <a:r>
              <a:rPr lang="zh-TW" altLang="en-US" sz="2400" dirty="0">
                <a:latin typeface="Times New Roman" pitchFamily="18" charset="0"/>
                <a:ea typeface="標楷體" pitchFamily="65" charset="-120"/>
              </a:rPr>
              <a:t>後，即可登入網路選填登記志願系統；選填登記志願確定送出後，即不得以任何理由要求修改。</a:t>
            </a:r>
            <a:endParaRPr lang="en-US" altLang="zh-TW" sz="2400" dirty="0">
              <a:latin typeface="Times New Roman" pitchFamily="18" charset="0"/>
              <a:ea typeface="標楷體" pitchFamily="65" charset="-120"/>
            </a:endParaRPr>
          </a:p>
          <a:p>
            <a:pPr marL="266700" indent="-266700" algn="just">
              <a:spcBef>
                <a:spcPts val="600"/>
              </a:spcBef>
              <a:spcAft>
                <a:spcPts val="600"/>
              </a:spcAft>
              <a:buClr>
                <a:schemeClr val="tx1"/>
              </a:buClr>
              <a:buFont typeface="Wingdings" pitchFamily="2" charset="2"/>
              <a:buChar char="Ø"/>
            </a:pPr>
            <a:r>
              <a:rPr lang="zh-TW" altLang="en-US" sz="2400" dirty="0">
                <a:latin typeface="Times New Roman" pitchFamily="18" charset="0"/>
                <a:ea typeface="標楷體" pitchFamily="65" charset="-120"/>
              </a:rPr>
              <a:t>考生於其所參加之各群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內</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含單群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及跨群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，可選填登記校系科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組）、學程之志願總數最多以</a:t>
            </a:r>
            <a:r>
              <a:rPr lang="en-US" altLang="zh-TW" sz="2400" b="1" dirty="0">
                <a:solidFill>
                  <a:srgbClr val="FF0000"/>
                </a:solidFill>
                <a:latin typeface="Times New Roman" pitchFamily="18" charset="0"/>
                <a:ea typeface="標楷體" pitchFamily="65" charset="-120"/>
              </a:rPr>
              <a:t>199</a:t>
            </a:r>
            <a:r>
              <a:rPr lang="zh-TW" altLang="en-US" sz="2400" dirty="0">
                <a:latin typeface="Times New Roman" pitchFamily="18" charset="0"/>
                <a:ea typeface="標楷體" pitchFamily="65" charset="-120"/>
              </a:rPr>
              <a:t>個為限。</a:t>
            </a:r>
            <a:endParaRPr lang="en-US" altLang="zh-TW" sz="2400" dirty="0">
              <a:latin typeface="Times New Roman" pitchFamily="18" charset="0"/>
              <a:ea typeface="標楷體" pitchFamily="65" charset="-120"/>
            </a:endParaRPr>
          </a:p>
          <a:p>
            <a:pPr marL="266700" indent="-266700" algn="just">
              <a:spcBef>
                <a:spcPts val="600"/>
              </a:spcBef>
              <a:spcAft>
                <a:spcPts val="600"/>
              </a:spcAft>
              <a:buClr>
                <a:schemeClr val="tx1"/>
              </a:buClr>
              <a:buFont typeface="Wingdings" pitchFamily="2" charset="2"/>
              <a:buChar char="Ø"/>
            </a:pPr>
            <a:r>
              <a:rPr lang="zh-TW" altLang="en-US" sz="2400" dirty="0">
                <a:latin typeface="Times New Roman" pitchFamily="18" charset="0"/>
                <a:ea typeface="標楷體" pitchFamily="65" charset="-120"/>
              </a:rPr>
              <a:t>考生必須看到系統畫面顯示「</a:t>
            </a:r>
            <a:r>
              <a:rPr lang="zh-TW" altLang="en-US" sz="2400" dirty="0">
                <a:solidFill>
                  <a:srgbClr val="FF0000"/>
                </a:solidFill>
                <a:latin typeface="Times New Roman" pitchFamily="18" charset="0"/>
                <a:ea typeface="標楷體" pitchFamily="65" charset="-120"/>
              </a:rPr>
              <a:t>您已完成網路選填登記志願</a:t>
            </a:r>
            <a:r>
              <a:rPr lang="zh-TW" altLang="en-US" sz="2400" dirty="0">
                <a:latin typeface="Times New Roman" pitchFamily="18" charset="0"/>
                <a:ea typeface="標楷體" pitchFamily="65" charset="-120"/>
              </a:rPr>
              <a:t>」之訊息並產生 「</a:t>
            </a:r>
            <a:r>
              <a:rPr lang="zh-TW" altLang="en-US" sz="2400" dirty="0">
                <a:solidFill>
                  <a:srgbClr val="FF0000"/>
                </a:solidFill>
                <a:latin typeface="Times New Roman" pitchFamily="18" charset="0"/>
                <a:ea typeface="標楷體" pitchFamily="65" charset="-120"/>
              </a:rPr>
              <a:t>志願表</a:t>
            </a:r>
            <a:r>
              <a:rPr lang="zh-TW" altLang="en-US" sz="2400" dirty="0">
                <a:latin typeface="Times New Roman" pitchFamily="18" charset="0"/>
                <a:ea typeface="標楷體" pitchFamily="65" charset="-120"/>
              </a:rPr>
              <a:t>」才算完成網路選填登記志願。</a:t>
            </a:r>
            <a:r>
              <a:rPr lang="zh-TW" altLang="en-US" sz="2400" b="1" dirty="0">
                <a:solidFill>
                  <a:srgbClr val="FF0000"/>
                </a:solidFill>
                <a:latin typeface="Times New Roman" pitchFamily="18" charset="0"/>
                <a:ea typeface="標楷體" pitchFamily="65" charset="-120"/>
              </a:rPr>
              <a:t>「志願表」為考生完成網路選填登記志願之重要憑證，請考生務必下載儲存至電腦或列印並妥善保存，以免影響自身權益。</a:t>
            </a:r>
          </a:p>
        </p:txBody>
      </p:sp>
      <p:sp>
        <p:nvSpPr>
          <p:cNvPr id="3" name="投影片編號版面配置區 2">
            <a:extLst>
              <a:ext uri="{FF2B5EF4-FFF2-40B4-BE49-F238E27FC236}">
                <a16:creationId xmlns:a16="http://schemas.microsoft.com/office/drawing/2014/main" id="{E3F126D9-98B1-40F4-8408-8767AC8BCBAB}"/>
              </a:ext>
            </a:extLst>
          </p:cNvPr>
          <p:cNvSpPr>
            <a:spLocks noGrp="1"/>
          </p:cNvSpPr>
          <p:nvPr>
            <p:ph type="sldNum" sz="quarter" idx="12"/>
          </p:nvPr>
        </p:nvSpPr>
        <p:spPr/>
        <p:txBody>
          <a:bodyPr/>
          <a:lstStyle/>
          <a:p>
            <a:pPr>
              <a:defRPr/>
            </a:pPr>
            <a:fld id="{6696D582-221A-4A7A-9495-2A3992126361}" type="slidenum">
              <a:rPr lang="zh-TW" altLang="en-US" smtClean="0"/>
              <a:pPr>
                <a:defRPr/>
              </a:pPr>
              <a:t>5</a:t>
            </a:fld>
            <a:endParaRPr lang="en-US" altLang="zh-TW" dirty="0"/>
          </a:p>
        </p:txBody>
      </p:sp>
      <p:grpSp>
        <p:nvGrpSpPr>
          <p:cNvPr id="2" name="群組 1">
            <a:extLst>
              <a:ext uri="{FF2B5EF4-FFF2-40B4-BE49-F238E27FC236}">
                <a16:creationId xmlns:a16="http://schemas.microsoft.com/office/drawing/2014/main" id="{5C8FB8A5-3413-0536-F464-28EDA29C5CCE}"/>
              </a:ext>
            </a:extLst>
          </p:cNvPr>
          <p:cNvGrpSpPr/>
          <p:nvPr/>
        </p:nvGrpSpPr>
        <p:grpSpPr>
          <a:xfrm>
            <a:off x="7032104" y="136525"/>
            <a:ext cx="4330991" cy="1080000"/>
            <a:chOff x="8438302" y="125702"/>
            <a:chExt cx="2732803" cy="1118482"/>
          </a:xfrm>
        </p:grpSpPr>
        <p:sp>
          <p:nvSpPr>
            <p:cNvPr id="4" name="圓角矩形 13">
              <a:extLst>
                <a:ext uri="{FF2B5EF4-FFF2-40B4-BE49-F238E27FC236}">
                  <a16:creationId xmlns:a16="http://schemas.microsoft.com/office/drawing/2014/main" id="{5AB644AC-3910-F1ED-51A0-A96889258921}"/>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15">
              <a:extLst>
                <a:ext uri="{FF2B5EF4-FFF2-40B4-BE49-F238E27FC236}">
                  <a16:creationId xmlns:a16="http://schemas.microsoft.com/office/drawing/2014/main" id="{10B76BA9-6B63-98BB-A24A-E694851F82A8}"/>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17">
              <a:extLst>
                <a:ext uri="{FF2B5EF4-FFF2-40B4-BE49-F238E27FC236}">
                  <a16:creationId xmlns:a16="http://schemas.microsoft.com/office/drawing/2014/main" id="{48CE823C-CEC9-E83A-A23D-47615DD3FDEA}"/>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7" name="圓角矩形 18">
              <a:extLst>
                <a:ext uri="{FF2B5EF4-FFF2-40B4-BE49-F238E27FC236}">
                  <a16:creationId xmlns:a16="http://schemas.microsoft.com/office/drawing/2014/main" id="{A4FCB455-7FC4-0106-FECF-4DBE6B4E458A}"/>
                </a:ext>
              </a:extLst>
            </p:cNvPr>
            <p:cNvSpPr/>
            <p:nvPr/>
          </p:nvSpPr>
          <p:spPr>
            <a:xfrm>
              <a:off x="10298212" y="125702"/>
              <a:ext cx="468117"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19">
              <a:extLst>
                <a:ext uri="{FF2B5EF4-FFF2-40B4-BE49-F238E27FC236}">
                  <a16:creationId xmlns:a16="http://schemas.microsoft.com/office/drawing/2014/main" id="{30A916C9-6A21-7443-C2EE-E71627A93B36}"/>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a:extLst>
                <a:ext uri="{FF2B5EF4-FFF2-40B4-BE49-F238E27FC236}">
                  <a16:creationId xmlns:a16="http://schemas.microsoft.com/office/drawing/2014/main" id="{83FE556D-0606-C020-6A58-EC3C3F7445BC}"/>
                </a:ext>
              </a:extLst>
            </p:cNvPr>
            <p:cNvCxnSpPr>
              <a:cxnSpLocks/>
              <a:stCxn id="4" idx="3"/>
              <a:endCxn id="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05D3796A-6DD7-CAD0-1FA5-24951D7BCD13}"/>
                </a:ext>
              </a:extLst>
            </p:cNvPr>
            <p:cNvCxnSpPr>
              <a:cxnSpLocks/>
              <a:stCxn id="5" idx="3"/>
              <a:endCxn id="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218560B-09AB-CCB0-9BE3-3722B7B1724D}"/>
                </a:ext>
              </a:extLst>
            </p:cNvPr>
            <p:cNvCxnSpPr>
              <a:cxnSpLocks/>
              <a:stCxn id="6" idx="3"/>
              <a:endCxn id="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2563B6C7-2C77-D21D-9311-588BF51421B8}"/>
                </a:ext>
              </a:extLst>
            </p:cNvPr>
            <p:cNvCxnSpPr>
              <a:cxnSpLocks/>
              <a:stCxn id="7" idx="3"/>
              <a:endCxn id="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869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263352" y="322781"/>
            <a:ext cx="10176048"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4</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1038183" y="1395511"/>
            <a:ext cx="10324912" cy="4886081"/>
          </a:xfrm>
          <a:prstGeom prst="rect">
            <a:avLst/>
          </a:prstGeom>
          <a:noFill/>
          <a:ln w="9525">
            <a:noFill/>
            <a:miter lim="800000"/>
            <a:headEnd/>
            <a:tailEnd/>
          </a:ln>
        </p:spPr>
        <p:txBody>
          <a:bodyPr wrap="square">
            <a:spAutoFit/>
          </a:bodyPr>
          <a:lstStyle/>
          <a:p>
            <a:pPr marL="342900" indent="-342900" algn="just" hangingPunct="0">
              <a:lnSpc>
                <a:spcPct val="114000"/>
              </a:lnSpc>
              <a:spcBef>
                <a:spcPts val="400"/>
              </a:spcBef>
              <a:spcAft>
                <a:spcPts val="1200"/>
              </a:spcAft>
              <a:buClr>
                <a:schemeClr val="tx1"/>
              </a:buClr>
              <a:buFont typeface="Wingdings" panose="05000000000000000000" pitchFamily="2" charset="2"/>
              <a:buChar char="Ø"/>
            </a:pPr>
            <a:r>
              <a:rPr lang="zh-TW" altLang="en-US" sz="2400" dirty="0">
                <a:solidFill>
                  <a:srgbClr val="0000FF"/>
                </a:solidFill>
                <a:latin typeface="Times New Roman" pitchFamily="18" charset="0"/>
                <a:ea typeface="標楷體" pitchFamily="65" charset="-120"/>
              </a:rPr>
              <a:t>考生若已上網選填登記但僅暫存志願，卻未於規定時間內將志願確定送出，本委員會將以考生最後暫存於網路選填登記志願系統內之志願選填資料作為最後分發之依據。</a:t>
            </a:r>
            <a:endParaRPr lang="en-US" altLang="zh-TW" sz="2400" b="1" dirty="0">
              <a:latin typeface="Times New Roman" pitchFamily="18" charset="0"/>
              <a:ea typeface="標楷體" pitchFamily="65" charset="-120"/>
            </a:endParaRPr>
          </a:p>
          <a:p>
            <a:pPr marL="361950" indent="-361950" algn="just" hangingPunct="0">
              <a:lnSpc>
                <a:spcPct val="114000"/>
              </a:lnSpc>
              <a:spcBef>
                <a:spcPts val="400"/>
              </a:spcBef>
              <a:spcAft>
                <a:spcPts val="1200"/>
              </a:spcAft>
              <a:buClr>
                <a:schemeClr val="tx1"/>
              </a:buClr>
              <a:buFont typeface="+mj-lt"/>
              <a:buAutoNum type="arabicPeriod" startAt="10"/>
            </a:pPr>
            <a:r>
              <a:rPr lang="zh-TW" altLang="en-US" sz="2400" b="1" dirty="0">
                <a:latin typeface="Times New Roman" pitchFamily="18" charset="0"/>
                <a:ea typeface="標楷體" pitchFamily="65" charset="-120"/>
              </a:rPr>
              <a:t>已在先前招生管道錄取報到者，不得再參加本招生；若已繳登記費者，則不予退費，且不得參加網路選填登記志願。</a:t>
            </a:r>
            <a:endParaRPr lang="en-US" altLang="zh-TW" sz="2400" b="1" dirty="0">
              <a:latin typeface="Times New Roman" pitchFamily="18" charset="0"/>
              <a:ea typeface="標楷體" pitchFamily="65" charset="-120"/>
            </a:endParaRPr>
          </a:p>
          <a:p>
            <a:pPr marL="361950" indent="-361950" algn="just" hangingPunct="0">
              <a:lnSpc>
                <a:spcPct val="114000"/>
              </a:lnSpc>
              <a:spcBef>
                <a:spcPts val="400"/>
              </a:spcBef>
              <a:spcAft>
                <a:spcPts val="1200"/>
              </a:spcAft>
              <a:buClr>
                <a:schemeClr val="tx1"/>
              </a:buClr>
              <a:buFont typeface="+mj-lt"/>
              <a:buAutoNum type="arabicPeriod" startAt="10"/>
            </a:pP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年</a:t>
            </a:r>
            <a:r>
              <a:rPr lang="en-US" altLang="zh-TW" sz="2400" dirty="0">
                <a:latin typeface="Times New Roman" pitchFamily="18" charset="0"/>
                <a:ea typeface="標楷體" pitchFamily="65" charset="-120"/>
              </a:rPr>
              <a:t>8</a:t>
            </a:r>
            <a:r>
              <a:rPr lang="zh-TW" altLang="en-US" sz="2400" dirty="0">
                <a:latin typeface="Times New Roman" pitchFamily="18" charset="0"/>
                <a:ea typeface="標楷體" pitchFamily="65" charset="-120"/>
              </a:rPr>
              <a:t>月</a:t>
            </a:r>
            <a:r>
              <a:rPr lang="en-US" altLang="zh-TW" sz="2400" dirty="0">
                <a:latin typeface="Times New Roman" pitchFamily="18" charset="0"/>
                <a:ea typeface="標楷體" pitchFamily="65" charset="-120"/>
              </a:rPr>
              <a:t>6</a:t>
            </a:r>
            <a:r>
              <a:rPr lang="zh-TW" altLang="en-US" sz="2400" dirty="0">
                <a:latin typeface="Times New Roman" pitchFamily="18" charset="0"/>
                <a:ea typeface="標楷體" pitchFamily="65" charset="-120"/>
              </a:rPr>
              <a:t>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星期四</a:t>
            </a:r>
            <a:r>
              <a:rPr lang="en-US" altLang="zh-TW" sz="2400" dirty="0">
                <a:latin typeface="Times New Roman" pitchFamily="18" charset="0"/>
                <a:ea typeface="標楷體" pitchFamily="65" charset="-120"/>
              </a:rPr>
              <a:t>)10:00</a:t>
            </a:r>
            <a:r>
              <a:rPr lang="zh-TW" altLang="en-US" sz="2400" dirty="0">
                <a:latin typeface="Times New Roman" pitchFamily="18" charset="0"/>
                <a:ea typeface="標楷體" pitchFamily="65" charset="-120"/>
              </a:rPr>
              <a:t>起，考生可至本委員會網站「分發結果查詢系統」查詢分發結果，統測集報之高中職學校可至系統下載考生之分發名單。</a:t>
            </a:r>
            <a:endParaRPr lang="en-US" altLang="zh-TW" sz="2400" dirty="0">
              <a:latin typeface="Times New Roman" pitchFamily="18" charset="0"/>
              <a:ea typeface="標楷體" pitchFamily="65" charset="-120"/>
            </a:endParaRPr>
          </a:p>
          <a:p>
            <a:pPr marL="361950" indent="-361950" algn="just" hangingPunct="0">
              <a:lnSpc>
                <a:spcPct val="114000"/>
              </a:lnSpc>
              <a:spcBef>
                <a:spcPts val="400"/>
              </a:spcBef>
              <a:spcAft>
                <a:spcPts val="1200"/>
              </a:spcAft>
              <a:buClr>
                <a:schemeClr val="tx1"/>
              </a:buClr>
              <a:buFont typeface="+mj-lt"/>
              <a:buAutoNum type="arabicPeriod" startAt="10"/>
            </a:pPr>
            <a:r>
              <a:rPr lang="zh-TW" altLang="en-US" sz="2400" b="1" dirty="0">
                <a:solidFill>
                  <a:srgbClr val="FF0000"/>
                </a:solidFill>
                <a:latin typeface="Times New Roman" pitchFamily="18" charset="0"/>
                <a:ea typeface="標楷體" pitchFamily="65" charset="-120"/>
                <a:cs typeface="Times New Roman" panose="02020603050405020304" pitchFamily="18" charset="0"/>
              </a:rPr>
              <a:t>建議考生以電腦開啟</a:t>
            </a:r>
            <a:r>
              <a:rPr lang="en-US" altLang="zh-TW" sz="2400" b="1" dirty="0">
                <a:solidFill>
                  <a:srgbClr val="FF0000"/>
                </a:solidFill>
                <a:latin typeface="Times New Roman" pitchFamily="18" charset="0"/>
                <a:ea typeface="標楷體" pitchFamily="65" charset="-120"/>
                <a:cs typeface="Times New Roman" panose="02020603050405020304" pitchFamily="18" charset="0"/>
              </a:rPr>
              <a:t>Google Chrome</a:t>
            </a:r>
            <a:r>
              <a:rPr lang="zh-TW" altLang="en-US" sz="2400" b="1" dirty="0">
                <a:solidFill>
                  <a:srgbClr val="FF0000"/>
                </a:solidFill>
                <a:latin typeface="Times New Roman" pitchFamily="18" charset="0"/>
                <a:ea typeface="標楷體" pitchFamily="65" charset="-120"/>
                <a:cs typeface="Times New Roman" panose="02020603050405020304" pitchFamily="18" charset="0"/>
              </a:rPr>
              <a:t>瀏覽器操作使用本招生各系統，請勿使用手機或平版電腦，避免畫面資訊閱覽不完全，漏登資料而影響權益。</a:t>
            </a:r>
            <a:endParaRPr lang="en-US" altLang="zh-TW" sz="2400" b="1" dirty="0">
              <a:solidFill>
                <a:srgbClr val="FF0000"/>
              </a:solidFill>
              <a:latin typeface="Times New Roman" pitchFamily="18" charset="0"/>
              <a:ea typeface="標楷體" pitchFamily="65"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13AF24AE-38FB-4BDB-9AAC-725C1E0F6927}"/>
              </a:ext>
            </a:extLst>
          </p:cNvPr>
          <p:cNvSpPr>
            <a:spLocks noGrp="1"/>
          </p:cNvSpPr>
          <p:nvPr>
            <p:ph type="sldNum" sz="quarter" idx="12"/>
          </p:nvPr>
        </p:nvSpPr>
        <p:spPr/>
        <p:txBody>
          <a:bodyPr/>
          <a:lstStyle/>
          <a:p>
            <a:pPr>
              <a:defRPr/>
            </a:pPr>
            <a:fld id="{6696D582-221A-4A7A-9495-2A3992126361}" type="slidenum">
              <a:rPr lang="zh-TW" altLang="en-US" smtClean="0"/>
              <a:pPr>
                <a:defRPr/>
              </a:pPr>
              <a:t>6</a:t>
            </a:fld>
            <a:endParaRPr lang="en-US" altLang="zh-TW" dirty="0"/>
          </a:p>
        </p:txBody>
      </p:sp>
      <p:grpSp>
        <p:nvGrpSpPr>
          <p:cNvPr id="2" name="群組 1">
            <a:extLst>
              <a:ext uri="{FF2B5EF4-FFF2-40B4-BE49-F238E27FC236}">
                <a16:creationId xmlns:a16="http://schemas.microsoft.com/office/drawing/2014/main" id="{D4ED06F2-AA81-6C45-6F6C-C096C15C35CC}"/>
              </a:ext>
            </a:extLst>
          </p:cNvPr>
          <p:cNvGrpSpPr/>
          <p:nvPr/>
        </p:nvGrpSpPr>
        <p:grpSpPr>
          <a:xfrm>
            <a:off x="7032104" y="136525"/>
            <a:ext cx="4330991" cy="1080000"/>
            <a:chOff x="8438302" y="125702"/>
            <a:chExt cx="2732803" cy="1118482"/>
          </a:xfrm>
        </p:grpSpPr>
        <p:sp>
          <p:nvSpPr>
            <p:cNvPr id="4" name="圓角矩形 13">
              <a:extLst>
                <a:ext uri="{FF2B5EF4-FFF2-40B4-BE49-F238E27FC236}">
                  <a16:creationId xmlns:a16="http://schemas.microsoft.com/office/drawing/2014/main" id="{2D9E2428-A036-EE63-178B-AEC5B80FD640}"/>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15">
              <a:extLst>
                <a:ext uri="{FF2B5EF4-FFF2-40B4-BE49-F238E27FC236}">
                  <a16:creationId xmlns:a16="http://schemas.microsoft.com/office/drawing/2014/main" id="{853F51E5-BA99-BC36-23CA-AAE2179B8E71}"/>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17">
              <a:extLst>
                <a:ext uri="{FF2B5EF4-FFF2-40B4-BE49-F238E27FC236}">
                  <a16:creationId xmlns:a16="http://schemas.microsoft.com/office/drawing/2014/main" id="{32CB5AF2-990B-74DF-8585-B7D8BBD76413}"/>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7" name="圓角矩形 18">
              <a:extLst>
                <a:ext uri="{FF2B5EF4-FFF2-40B4-BE49-F238E27FC236}">
                  <a16:creationId xmlns:a16="http://schemas.microsoft.com/office/drawing/2014/main" id="{2CA8CECC-ED32-D41D-3310-32B35D9F492F}"/>
                </a:ext>
              </a:extLst>
            </p:cNvPr>
            <p:cNvSpPr/>
            <p:nvPr/>
          </p:nvSpPr>
          <p:spPr>
            <a:xfrm>
              <a:off x="10298212" y="125702"/>
              <a:ext cx="468117"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19">
              <a:extLst>
                <a:ext uri="{FF2B5EF4-FFF2-40B4-BE49-F238E27FC236}">
                  <a16:creationId xmlns:a16="http://schemas.microsoft.com/office/drawing/2014/main" id="{BD2B96ED-4497-0B03-4E34-5E243302D3D7}"/>
                </a:ext>
              </a:extLst>
            </p:cNvPr>
            <p:cNvSpPr/>
            <p:nvPr/>
          </p:nvSpPr>
          <p:spPr>
            <a:xfrm>
              <a:off x="10921234" y="125702"/>
              <a:ext cx="249871"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a:extLst>
                <a:ext uri="{FF2B5EF4-FFF2-40B4-BE49-F238E27FC236}">
                  <a16:creationId xmlns:a16="http://schemas.microsoft.com/office/drawing/2014/main" id="{777D3583-F507-1ED8-7B93-421419431044}"/>
                </a:ext>
              </a:extLst>
            </p:cNvPr>
            <p:cNvCxnSpPr>
              <a:cxnSpLocks/>
              <a:stCxn id="4" idx="3"/>
              <a:endCxn id="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8713DD1E-D649-C81C-86CC-9A9669664079}"/>
                </a:ext>
              </a:extLst>
            </p:cNvPr>
            <p:cNvCxnSpPr>
              <a:cxnSpLocks/>
              <a:stCxn id="5" idx="3"/>
              <a:endCxn id="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9E6E569-CFBF-08B7-F622-40FC6319B8C4}"/>
                </a:ext>
              </a:extLst>
            </p:cNvPr>
            <p:cNvCxnSpPr>
              <a:cxnSpLocks/>
              <a:stCxn id="6" idx="3"/>
              <a:endCxn id="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BA1BB300-389D-E5E7-395B-5E0B9664EEB9}"/>
                </a:ext>
              </a:extLst>
            </p:cNvPr>
            <p:cNvCxnSpPr>
              <a:cxnSpLocks/>
              <a:stCxn id="7" idx="3"/>
              <a:endCxn id="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9626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E61D82B-0DAE-403D-971B-2AB5EF9862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7960" y="2910296"/>
            <a:ext cx="4019475" cy="3544479"/>
          </a:xfrm>
          <a:prstGeom prst="rect">
            <a:avLst/>
          </a:prstGeom>
          <a:ln>
            <a:solidFill>
              <a:schemeClr val="bg2"/>
            </a:solidFill>
          </a:ln>
        </p:spPr>
      </p:pic>
      <p:sp>
        <p:nvSpPr>
          <p:cNvPr id="90114" name="標題 1"/>
          <p:cNvSpPr txBox="1">
            <a:spLocks/>
          </p:cNvSpPr>
          <p:nvPr/>
        </p:nvSpPr>
        <p:spPr bwMode="auto">
          <a:xfrm>
            <a:off x="263352" y="332656"/>
            <a:ext cx="10080799"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三、繳款單列印及繳款帳號查詢系統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登入系統</a:t>
            </a:r>
            <a:r>
              <a:rPr lang="en-US" altLang="zh-TW" sz="2700" b="1" dirty="0">
                <a:effectLst>
                  <a:outerShdw blurRad="38100" dist="38100" dir="2700000" algn="tl">
                    <a:srgbClr val="000000">
                      <a:alpha val="43137"/>
                    </a:srgbClr>
                  </a:outerShdw>
                </a:effectLst>
                <a:latin typeface="標楷體" pitchFamily="65" charset="-120"/>
                <a:ea typeface="標楷體" pitchFamily="65" charset="-120"/>
              </a:rPr>
              <a:t>(1)</a:t>
            </a:r>
            <a:endParaRPr lang="zh-TW" altLang="en-US" sz="2600" b="1" dirty="0">
              <a:effectLst>
                <a:outerShdw blurRad="38100" dist="38100" dir="2700000" algn="tl">
                  <a:srgbClr val="000000">
                    <a:alpha val="43137"/>
                  </a:srgbClr>
                </a:outerShdw>
              </a:effectLst>
            </a:endParaRPr>
          </a:p>
        </p:txBody>
      </p:sp>
      <p:sp>
        <p:nvSpPr>
          <p:cNvPr id="7" name="文字方塊 4"/>
          <p:cNvSpPr txBox="1">
            <a:spLocks noChangeArrowheads="1"/>
          </p:cNvSpPr>
          <p:nvPr/>
        </p:nvSpPr>
        <p:spPr bwMode="auto">
          <a:xfrm>
            <a:off x="983432" y="1047279"/>
            <a:ext cx="11017224" cy="1277273"/>
          </a:xfrm>
          <a:prstGeom prst="rect">
            <a:avLst/>
          </a:prstGeom>
          <a:noFill/>
          <a:ln w="9525">
            <a:noFill/>
            <a:miter lim="800000"/>
            <a:headEnd/>
            <a:tailEnd/>
          </a:ln>
        </p:spPr>
        <p:txBody>
          <a:bodyPr wrap="square">
            <a:spAutoFit/>
          </a:bodyPr>
          <a:lstStyle/>
          <a:p>
            <a:pPr marL="285750" lvl="1" indent="-285750" algn="just" hangingPunct="0">
              <a:spcBef>
                <a:spcPts val="600"/>
              </a:spcBef>
              <a:buFont typeface="Wingdings" panose="05000000000000000000" pitchFamily="2" charset="2"/>
              <a:buChar char="Ø"/>
            </a:pPr>
            <a:r>
              <a:rPr lang="zh-TW" altLang="en-US" sz="2400" b="1" dirty="0">
                <a:latin typeface="Times New Roman" pitchFamily="18" charset="0"/>
                <a:ea typeface="標楷體" pitchFamily="65" charset="-120"/>
              </a:rPr>
              <a:t>注意事項</a:t>
            </a:r>
            <a:r>
              <a:rPr lang="en-US" altLang="zh-TW" sz="2400" b="1" dirty="0">
                <a:latin typeface="Times New Roman" pitchFamily="18" charset="0"/>
                <a:ea typeface="標楷體" pitchFamily="65" charset="-120"/>
              </a:rPr>
              <a:t>:</a:t>
            </a:r>
          </a:p>
          <a:p>
            <a:pPr marL="266700" lvl="1" algn="just" hangingPunct="0">
              <a:spcBef>
                <a:spcPts val="600"/>
              </a:spcBef>
            </a:pPr>
            <a:r>
              <a:rPr lang="zh-TW" altLang="en-US" sz="2400" b="1" u="sng" dirty="0">
                <a:latin typeface="Times New Roman" pitchFamily="18" charset="0"/>
                <a:ea typeface="標楷體" pitchFamily="65" charset="-120"/>
              </a:rPr>
              <a:t>考生若所屬高級中等學校未辦理集體繳費</a:t>
            </a:r>
            <a:r>
              <a:rPr lang="zh-TW" altLang="en-US" sz="2400" b="1" u="sng" dirty="0">
                <a:solidFill>
                  <a:srgbClr val="FF0000"/>
                </a:solidFill>
                <a:latin typeface="Times New Roman" pitchFamily="18" charset="0"/>
                <a:ea typeface="標楷體" pitchFamily="65" charset="-120"/>
              </a:rPr>
              <a:t>或</a:t>
            </a:r>
            <a:r>
              <a:rPr lang="zh-TW" altLang="en-US" sz="2400" b="1" u="sng" dirty="0">
                <a:latin typeface="Times New Roman" pitchFamily="18" charset="0"/>
                <a:ea typeface="標楷體" pitchFamily="65" charset="-120"/>
              </a:rPr>
              <a:t>未參加所屬高級中等學校集體繳費，</a:t>
            </a:r>
            <a:r>
              <a:rPr lang="zh-TW" altLang="en-US" sz="2400" b="1" u="sng" dirty="0">
                <a:solidFill>
                  <a:srgbClr val="FF0000"/>
                </a:solidFill>
                <a:latin typeface="Times New Roman" pitchFamily="18" charset="0"/>
                <a:ea typeface="標楷體" pitchFamily="65" charset="-120"/>
              </a:rPr>
              <a:t>一律使用個別繳費方式進行繳費，繳費成功才可進行網路選填登記志願。</a:t>
            </a:r>
          </a:p>
        </p:txBody>
      </p:sp>
      <p:sp>
        <p:nvSpPr>
          <p:cNvPr id="13" name="文字方塊 12">
            <a:extLst>
              <a:ext uri="{FF2B5EF4-FFF2-40B4-BE49-F238E27FC236}">
                <a16:creationId xmlns:a16="http://schemas.microsoft.com/office/drawing/2014/main" id="{653F49C9-ED51-41FB-83F3-10DDCB71BFB0}"/>
              </a:ext>
            </a:extLst>
          </p:cNvPr>
          <p:cNvSpPr txBox="1"/>
          <p:nvPr/>
        </p:nvSpPr>
        <p:spPr>
          <a:xfrm>
            <a:off x="5317704" y="2483694"/>
            <a:ext cx="6264696" cy="3796456"/>
          </a:xfrm>
          <a:prstGeom prst="rect">
            <a:avLst/>
          </a:prstGeom>
          <a:solidFill>
            <a:schemeClr val="accent5">
              <a:lumMod val="90000"/>
            </a:schemeClr>
          </a:solidFill>
        </p:spPr>
        <p:txBody>
          <a:bodyPr wrap="square" rtlCol="0">
            <a:spAutoFit/>
          </a:bodyPr>
          <a:lstStyle/>
          <a:p>
            <a:pPr algn="just" hangingPunct="0"/>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繳費失敗常見原因：</a:t>
            </a:r>
            <a:endParaRPr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TOP1.</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金融卡無轉帳功能</a:t>
            </a:r>
            <a:endPar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809625" indent="-80962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TOP2.</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繳款截止日當天</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115.7.22</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)15:30</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過後，勿使用郵局匯款方式繳費，因郵局隔日才處理匯款，隔日才入帳</a:t>
            </a:r>
          </a:p>
          <a:p>
            <a:pPr marL="809625" indent="-80962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TOP3.</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以他人繳款帳號繳費</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每位考生繳款帳號皆不相同</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marL="809625" indent="-80962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輸入之繳款金額不符</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一般生</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元、中低收入戶</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a:p>
            <a:pPr marL="180975" indent="-18097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超過繳費期限</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AutoShape 4">
            <a:extLst>
              <a:ext uri="{FF2B5EF4-FFF2-40B4-BE49-F238E27FC236}">
                <a16:creationId xmlns:a16="http://schemas.microsoft.com/office/drawing/2014/main" id="{83699E6B-C651-47AC-A3C8-BFFD212213A7}"/>
              </a:ext>
            </a:extLst>
          </p:cNvPr>
          <p:cNvSpPr>
            <a:spLocks noChangeArrowheads="1"/>
          </p:cNvSpPr>
          <p:nvPr/>
        </p:nvSpPr>
        <p:spPr bwMode="auto">
          <a:xfrm>
            <a:off x="3215680" y="2434680"/>
            <a:ext cx="1823393" cy="398462"/>
          </a:xfrm>
          <a:prstGeom prst="wedgeRoundRectCallout">
            <a:avLst>
              <a:gd name="adj1" fmla="val -20325"/>
              <a:gd name="adj2" fmla="val 236469"/>
              <a:gd name="adj3" fmla="val 16667"/>
            </a:avLst>
          </a:prstGeom>
          <a:solidFill>
            <a:srgbClr val="FFFEA8"/>
          </a:solidFill>
          <a:ln w="19050" algn="ctr">
            <a:solidFill>
              <a:schemeClr val="tx1"/>
            </a:solidFill>
            <a:miter lim="800000"/>
            <a:headEnd/>
            <a:tailEnd/>
          </a:ln>
        </p:spPr>
        <p:txBody>
          <a:bodyPr/>
          <a:lstStyle/>
          <a:p>
            <a:pPr algn="ctr"/>
            <a:r>
              <a:rPr lang="zh-TW" altLang="en-US" sz="2000" b="1" dirty="0">
                <a:solidFill>
                  <a:srgbClr val="0000FF"/>
                </a:solidFill>
                <a:latin typeface="標楷體" pitchFamily="65" charset="-120"/>
                <a:ea typeface="標楷體" pitchFamily="65" charset="-120"/>
              </a:rPr>
              <a:t>考生輸入資料</a:t>
            </a:r>
            <a:endParaRPr lang="zh-TW" altLang="zh-TW" sz="20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DC4C18FF-B710-4076-A137-DAFB9DF0F0EF}"/>
              </a:ext>
            </a:extLst>
          </p:cNvPr>
          <p:cNvSpPr>
            <a:spLocks noGrp="1"/>
          </p:cNvSpPr>
          <p:nvPr>
            <p:ph type="sldNum" sz="quarter" idx="12"/>
          </p:nvPr>
        </p:nvSpPr>
        <p:spPr/>
        <p:txBody>
          <a:bodyPr/>
          <a:lstStyle/>
          <a:p>
            <a:pPr>
              <a:defRPr/>
            </a:pPr>
            <a:fld id="{6696D582-221A-4A7A-9495-2A3992126361}" type="slidenum">
              <a:rPr lang="zh-TW" altLang="en-US" smtClean="0"/>
              <a:pPr>
                <a:defRPr/>
              </a:pPr>
              <a:t>7</a:t>
            </a:fld>
            <a:endParaRPr lang="en-US" altLang="zh-TW" dirty="0"/>
          </a:p>
        </p:txBody>
      </p:sp>
    </p:spTree>
    <p:extLst>
      <p:ext uri="{BB962C8B-B14F-4D97-AF65-F5344CB8AC3E}">
        <p14:creationId xmlns:p14="http://schemas.microsoft.com/office/powerpoint/2010/main" val="220717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168493" y="310994"/>
            <a:ext cx="952790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三、繳款單列印及繳款帳號查詢系統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繳款單下載介面</a:t>
            </a:r>
            <a:r>
              <a:rPr lang="en-US" altLang="zh-TW" sz="2700" b="1" dirty="0">
                <a:effectLst>
                  <a:outerShdw blurRad="38100" dist="38100" dir="2700000" algn="tl">
                    <a:srgbClr val="000000">
                      <a:alpha val="43137"/>
                    </a:srgbClr>
                  </a:outerShdw>
                </a:effectLst>
                <a:latin typeface="標楷體" pitchFamily="65" charset="-120"/>
                <a:ea typeface="標楷體" pitchFamily="65" charset="-120"/>
              </a:rPr>
              <a:t>(2)</a:t>
            </a:r>
            <a:endParaRPr lang="zh-TW" altLang="en-US" sz="2600" b="1"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504842DF-4877-44BD-A338-5BAB0B2A7B61}"/>
              </a:ext>
            </a:extLst>
          </p:cNvPr>
          <p:cNvSpPr>
            <a:spLocks noGrp="1"/>
          </p:cNvSpPr>
          <p:nvPr>
            <p:ph type="sldNum" sz="quarter" idx="12"/>
          </p:nvPr>
        </p:nvSpPr>
        <p:spPr/>
        <p:txBody>
          <a:bodyPr/>
          <a:lstStyle/>
          <a:p>
            <a:pPr>
              <a:defRPr/>
            </a:pPr>
            <a:fld id="{6696D582-221A-4A7A-9495-2A3992126361}" type="slidenum">
              <a:rPr lang="zh-TW" altLang="en-US" smtClean="0"/>
              <a:pPr>
                <a:defRPr/>
              </a:pPr>
              <a:t>8</a:t>
            </a:fld>
            <a:endParaRPr lang="en-US" altLang="zh-TW" dirty="0"/>
          </a:p>
        </p:txBody>
      </p:sp>
      <p:grpSp>
        <p:nvGrpSpPr>
          <p:cNvPr id="5" name="群組 4">
            <a:extLst>
              <a:ext uri="{FF2B5EF4-FFF2-40B4-BE49-F238E27FC236}">
                <a16:creationId xmlns:a16="http://schemas.microsoft.com/office/drawing/2014/main" id="{FAB42C08-B823-30E5-B5B3-0B2A9CC74F5D}"/>
              </a:ext>
            </a:extLst>
          </p:cNvPr>
          <p:cNvGrpSpPr/>
          <p:nvPr/>
        </p:nvGrpSpPr>
        <p:grpSpPr>
          <a:xfrm>
            <a:off x="983432" y="1039398"/>
            <a:ext cx="7632848" cy="5682077"/>
            <a:chOff x="2947095" y="1733134"/>
            <a:chExt cx="6297810" cy="5007366"/>
          </a:xfrm>
        </p:grpSpPr>
        <p:pic>
          <p:nvPicPr>
            <p:cNvPr id="3" name="圖片 2">
              <a:extLst>
                <a:ext uri="{FF2B5EF4-FFF2-40B4-BE49-F238E27FC236}">
                  <a16:creationId xmlns:a16="http://schemas.microsoft.com/office/drawing/2014/main" id="{E67F4530-3D48-4543-A007-5BA513AEF3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47095" y="1733134"/>
              <a:ext cx="6297810" cy="5007366"/>
            </a:xfrm>
            <a:prstGeom prst="rect">
              <a:avLst/>
            </a:prstGeom>
            <a:ln>
              <a:solidFill>
                <a:schemeClr val="bg2"/>
              </a:solidFill>
            </a:ln>
          </p:spPr>
        </p:pic>
        <p:sp>
          <p:nvSpPr>
            <p:cNvPr id="2" name="矩形 1">
              <a:extLst>
                <a:ext uri="{FF2B5EF4-FFF2-40B4-BE49-F238E27FC236}">
                  <a16:creationId xmlns:a16="http://schemas.microsoft.com/office/drawing/2014/main" id="{202ED294-257A-0182-B909-F0E295A94D0B}"/>
                </a:ext>
              </a:extLst>
            </p:cNvPr>
            <p:cNvSpPr/>
            <p:nvPr/>
          </p:nvSpPr>
          <p:spPr>
            <a:xfrm>
              <a:off x="3647728" y="1844824"/>
              <a:ext cx="504056" cy="21602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AF5D3D6E-B4AF-0489-7BA8-02A665A6BE7D}"/>
                </a:ext>
              </a:extLst>
            </p:cNvPr>
            <p:cNvSpPr/>
            <p:nvPr/>
          </p:nvSpPr>
          <p:spPr>
            <a:xfrm>
              <a:off x="6888088" y="1844824"/>
              <a:ext cx="1944216" cy="21602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AutoShape 4">
            <a:extLst>
              <a:ext uri="{FF2B5EF4-FFF2-40B4-BE49-F238E27FC236}">
                <a16:creationId xmlns:a16="http://schemas.microsoft.com/office/drawing/2014/main" id="{2C6922F6-731A-4E91-BEDA-642ABF11BC20}"/>
              </a:ext>
            </a:extLst>
          </p:cNvPr>
          <p:cNvSpPr>
            <a:spLocks noChangeArrowheads="1"/>
          </p:cNvSpPr>
          <p:nvPr/>
        </p:nvSpPr>
        <p:spPr bwMode="auto">
          <a:xfrm>
            <a:off x="9048328" y="1828208"/>
            <a:ext cx="2844800" cy="4104456"/>
          </a:xfrm>
          <a:prstGeom prst="wedgeRoundRectCallout">
            <a:avLst>
              <a:gd name="adj1" fmla="val -61681"/>
              <a:gd name="adj2" fmla="val -24141"/>
              <a:gd name="adj3" fmla="val 16667"/>
            </a:avLst>
          </a:prstGeom>
          <a:solidFill>
            <a:srgbClr val="FFFEA8"/>
          </a:solidFill>
          <a:ln w="19050" algn="ctr">
            <a:solidFill>
              <a:schemeClr val="tx1"/>
            </a:solidFill>
            <a:miter lim="800000"/>
            <a:headEnd/>
            <a:tailEnd/>
          </a:ln>
        </p:spPr>
        <p:txBody>
          <a:bodyPr/>
          <a:lstStyle/>
          <a:p>
            <a:pPr algn="just"/>
            <a:r>
              <a:rPr lang="zh-TW" altLang="en-US" sz="2000" b="1" dirty="0">
                <a:solidFill>
                  <a:srgbClr val="0000FF"/>
                </a:solidFill>
                <a:latin typeface="標楷體" pitchFamily="65" charset="-120"/>
                <a:ea typeface="標楷體" pitchFamily="65" charset="-120"/>
              </a:rPr>
              <a:t>上方出現考生之繳款帳號，請考生詳細閱讀下方之注意事項。本系統提供「便利商店繳款單」及「臺灣銀行繳款單」下載。考生若欲至其他金融機構</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含郵局</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或使用</a:t>
            </a:r>
            <a:r>
              <a:rPr lang="en-US" altLang="zh-TW" sz="2000" b="1" dirty="0">
                <a:solidFill>
                  <a:srgbClr val="0000FF"/>
                </a:solidFill>
                <a:latin typeface="標楷體" pitchFamily="65" charset="-120"/>
                <a:ea typeface="標楷體" pitchFamily="65" charset="-120"/>
              </a:rPr>
              <a:t>ATM</a:t>
            </a:r>
            <a:r>
              <a:rPr lang="zh-TW" altLang="en-US" sz="2000" b="1" dirty="0">
                <a:solidFill>
                  <a:srgbClr val="0000FF"/>
                </a:solidFill>
                <a:latin typeface="標楷體" pitchFamily="65" charset="-120"/>
                <a:ea typeface="標楷體" pitchFamily="65" charset="-120"/>
              </a:rPr>
              <a:t>轉帳繳費，可下載「其他金融機構繳款資訊」，以便辦理跨行繳費作業。</a:t>
            </a:r>
          </a:p>
        </p:txBody>
      </p:sp>
    </p:spTree>
    <p:extLst>
      <p:ext uri="{BB962C8B-B14F-4D97-AF65-F5344CB8AC3E}">
        <p14:creationId xmlns:p14="http://schemas.microsoft.com/office/powerpoint/2010/main" val="257218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3" y="321757"/>
            <a:ext cx="10071150"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三、繳款單列印及繳款帳號查詢系統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超商</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繳費單</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)(3)</a:t>
            </a:r>
            <a:endParaRPr lang="zh-TW" altLang="en-US" sz="2600"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775521"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2" name="AutoShape 4">
            <a:extLst>
              <a:ext uri="{FF2B5EF4-FFF2-40B4-BE49-F238E27FC236}">
                <a16:creationId xmlns:a16="http://schemas.microsoft.com/office/drawing/2014/main" id="{868A9E86-825D-4D66-851E-557F9DA70E84}"/>
              </a:ext>
            </a:extLst>
          </p:cNvPr>
          <p:cNvSpPr>
            <a:spLocks noChangeArrowheads="1"/>
          </p:cNvSpPr>
          <p:nvPr/>
        </p:nvSpPr>
        <p:spPr bwMode="auto">
          <a:xfrm>
            <a:off x="1040272" y="1263479"/>
            <a:ext cx="6100168" cy="2971607"/>
          </a:xfrm>
          <a:prstGeom prst="roundRect">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若欲前往便利商店繳費者，點選「下載便利商店繳款單」，並閱讀「便利商店繳款注意事項」後，即可產生便利商店繳款單。請注意，因便利商店繳款單上有條碼，建議使用雷射印表機列印。若無雷射印表機者，請將產生之檔案存入記憶卡或隨身碟後，帶至便利商店或影印店列印。</a:t>
            </a:r>
          </a:p>
        </p:txBody>
      </p:sp>
      <p:sp>
        <p:nvSpPr>
          <p:cNvPr id="6" name="投影片編號版面配置區 5">
            <a:extLst>
              <a:ext uri="{FF2B5EF4-FFF2-40B4-BE49-F238E27FC236}">
                <a16:creationId xmlns:a16="http://schemas.microsoft.com/office/drawing/2014/main" id="{BA895FF0-B045-4BBD-9782-3DCF7AD75053}"/>
              </a:ext>
            </a:extLst>
          </p:cNvPr>
          <p:cNvSpPr>
            <a:spLocks noGrp="1"/>
          </p:cNvSpPr>
          <p:nvPr>
            <p:ph type="sldNum" sz="quarter" idx="12"/>
          </p:nvPr>
        </p:nvSpPr>
        <p:spPr/>
        <p:txBody>
          <a:bodyPr/>
          <a:lstStyle/>
          <a:p>
            <a:pPr>
              <a:defRPr/>
            </a:pPr>
            <a:fld id="{6696D582-221A-4A7A-9495-2A3992126361}" type="slidenum">
              <a:rPr lang="zh-TW" altLang="en-US" smtClean="0"/>
              <a:pPr>
                <a:defRPr/>
              </a:pPr>
              <a:t>9</a:t>
            </a:fld>
            <a:endParaRPr lang="en-US" altLang="zh-TW" dirty="0"/>
          </a:p>
        </p:txBody>
      </p:sp>
      <p:pic>
        <p:nvPicPr>
          <p:cNvPr id="7" name="圖片 6" descr="一張含有 文字, 字型, 行, 數字 的圖片&#10;&#10;AI 產生的內容可能不正確。">
            <a:extLst>
              <a:ext uri="{FF2B5EF4-FFF2-40B4-BE49-F238E27FC236}">
                <a16:creationId xmlns:a16="http://schemas.microsoft.com/office/drawing/2014/main" id="{2BFA7458-9AC9-81D9-3E78-807345CCD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72" y="4523358"/>
            <a:ext cx="6158980" cy="934695"/>
          </a:xfrm>
          <a:prstGeom prst="rect">
            <a:avLst/>
          </a:prstGeom>
        </p:spPr>
      </p:pic>
      <p:grpSp>
        <p:nvGrpSpPr>
          <p:cNvPr id="8" name="群組 7">
            <a:extLst>
              <a:ext uri="{FF2B5EF4-FFF2-40B4-BE49-F238E27FC236}">
                <a16:creationId xmlns:a16="http://schemas.microsoft.com/office/drawing/2014/main" id="{649EFD02-5E68-6746-10E8-A85E87D8315B}"/>
              </a:ext>
            </a:extLst>
          </p:cNvPr>
          <p:cNvGrpSpPr/>
          <p:nvPr/>
        </p:nvGrpSpPr>
        <p:grpSpPr>
          <a:xfrm>
            <a:off x="7320136" y="1185145"/>
            <a:ext cx="4536504" cy="5060080"/>
            <a:chOff x="7555945" y="1549798"/>
            <a:chExt cx="4244005" cy="4612662"/>
          </a:xfrm>
        </p:grpSpPr>
        <p:pic>
          <p:nvPicPr>
            <p:cNvPr id="3" name="圖片 2">
              <a:extLst>
                <a:ext uri="{FF2B5EF4-FFF2-40B4-BE49-F238E27FC236}">
                  <a16:creationId xmlns:a16="http://schemas.microsoft.com/office/drawing/2014/main" id="{84005E37-F11F-4F0D-9E69-066F386358F8}"/>
                </a:ext>
              </a:extLst>
            </p:cNvPr>
            <p:cNvPicPr>
              <a:picLocks noChangeAspect="1"/>
            </p:cNvPicPr>
            <p:nvPr/>
          </p:nvPicPr>
          <p:blipFill>
            <a:blip r:embed="rId4">
              <a:extLst>
                <a:ext uri="{28A0092B-C50C-407E-A947-70E740481C1C}">
                  <a14:useLocalDpi xmlns:a14="http://schemas.microsoft.com/office/drawing/2010/main" val="0"/>
                </a:ext>
              </a:extLst>
            </a:blip>
            <a:srcRect t="1717" b="1717"/>
            <a:stretch/>
          </p:blipFill>
          <p:spPr>
            <a:xfrm>
              <a:off x="7555945" y="1549798"/>
              <a:ext cx="4244005" cy="4612662"/>
            </a:xfrm>
            <a:prstGeom prst="rect">
              <a:avLst/>
            </a:prstGeom>
            <a:ln>
              <a:solidFill>
                <a:schemeClr val="tx1"/>
              </a:solidFill>
            </a:ln>
          </p:spPr>
        </p:pic>
        <p:sp>
          <p:nvSpPr>
            <p:cNvPr id="11" name="文字方塊 10">
              <a:extLst>
                <a:ext uri="{FF2B5EF4-FFF2-40B4-BE49-F238E27FC236}">
                  <a16:creationId xmlns:a16="http://schemas.microsoft.com/office/drawing/2014/main" id="{AA0D7474-CE69-4402-B764-BF42BEE3461B}"/>
                </a:ext>
              </a:extLst>
            </p:cNvPr>
            <p:cNvSpPr txBox="1"/>
            <p:nvPr/>
          </p:nvSpPr>
          <p:spPr>
            <a:xfrm rot="19875518">
              <a:off x="8029368" y="2967488"/>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
        <p:nvSpPr>
          <p:cNvPr id="9" name="箭號: 上彎 8">
            <a:extLst>
              <a:ext uri="{FF2B5EF4-FFF2-40B4-BE49-F238E27FC236}">
                <a16:creationId xmlns:a16="http://schemas.microsoft.com/office/drawing/2014/main" id="{553FA712-9164-A0FE-A868-A96E23A73E53}"/>
              </a:ext>
            </a:extLst>
          </p:cNvPr>
          <p:cNvSpPr/>
          <p:nvPr/>
        </p:nvSpPr>
        <p:spPr>
          <a:xfrm rot="5400000">
            <a:off x="6319615" y="5271751"/>
            <a:ext cx="556867" cy="1202407"/>
          </a:xfrm>
          <a:prstGeom prst="bentUpArrow">
            <a:avLst>
              <a:gd name="adj1" fmla="val 37205"/>
              <a:gd name="adj2" fmla="val 25000"/>
              <a:gd name="adj3" fmla="val 25000"/>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36282043"/>
      </p:ext>
    </p:extLst>
  </p:cSld>
  <p:clrMapOvr>
    <a:masterClrMapping/>
  </p:clrMapOvr>
</p:sld>
</file>

<file path=ppt/theme/theme1.xml><?xml version="1.0" encoding="utf-8"?>
<a:theme xmlns:a="http://schemas.openxmlformats.org/drawingml/2006/main" name="101四技聯登-高職報名宣導">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1">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171722</TotalTime>
  <Words>3426</Words>
  <Application>Microsoft Office PowerPoint</Application>
  <PresentationFormat>寬螢幕</PresentationFormat>
  <Paragraphs>203</Paragraphs>
  <Slides>38</Slides>
  <Notes>37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38</vt:i4>
      </vt:variant>
    </vt:vector>
  </HeadingPairs>
  <TitlesOfParts>
    <vt:vector size="51" baseType="lpstr">
      <vt:lpstr>Calibri</vt:lpstr>
      <vt:lpstr>新細明體</vt:lpstr>
      <vt:lpstr>標楷體</vt:lpstr>
      <vt:lpstr>華康正顏楷體W5</vt:lpstr>
      <vt:lpstr>Book Antiqua</vt:lpstr>
      <vt:lpstr>Arial</vt:lpstr>
      <vt:lpstr>Times New Roman</vt:lpstr>
      <vt:lpstr>微軟正黑體</vt:lpstr>
      <vt:lpstr>Wingdings</vt:lpstr>
      <vt:lpstr>華康儷粗宋</vt:lpstr>
      <vt:lpstr>華康新篆體</vt:lpstr>
      <vt:lpstr>華康儷楷書</vt:lpstr>
      <vt:lpstr>101四技聯登-高職報名宣導</vt:lpstr>
      <vt:lpstr>PowerPoint 簡報</vt:lpstr>
      <vt:lpstr>一、重要事項-115學年度重要提醒事項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114學年度</dc:title>
  <dc:creator>User</dc:creator>
  <cp:lastModifiedBy>君 惠</cp:lastModifiedBy>
  <cp:revision>1982</cp:revision>
  <cp:lastPrinted>2026-03-17T08:07:36Z</cp:lastPrinted>
  <dcterms:created xsi:type="dcterms:W3CDTF">2011-11-28T00:15:34Z</dcterms:created>
  <dcterms:modified xsi:type="dcterms:W3CDTF">2026-04-14T03:10:37Z</dcterms:modified>
</cp:coreProperties>
</file>