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7" r:id="rId2"/>
    <p:sldId id="262" r:id="rId3"/>
    <p:sldId id="263" r:id="rId4"/>
    <p:sldId id="264" r:id="rId5"/>
    <p:sldId id="261" r:id="rId6"/>
    <p:sldId id="258" r:id="rId7"/>
    <p:sldId id="260" r:id="rId8"/>
  </p:sldIdLst>
  <p:sldSz cx="12192000" cy="6858000"/>
  <p:notesSz cx="6794500" cy="9906000"/>
  <p:custShowLst>
    <p:custShow name="自訂放映 1" id="0">
      <p:sldLst>
        <p:sld r:id="rId2"/>
        <p:sld r:id="rId3"/>
        <p:sld r:id="rId4"/>
        <p:sld r:id="rId5"/>
        <p:sld r:id="rId7"/>
        <p:sld r:id="rId8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70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2D97C-95FE-4D16-A6FD-0C540B5A9E39}" type="datetimeFigureOut">
              <a:rPr lang="zh-TW" altLang="en-US" smtClean="0"/>
              <a:t>2024/11/29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67262"/>
            <a:ext cx="5435600" cy="3900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701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59A8F-59CE-42D9-9E82-994589E85DA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6972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74A2-9636-425E-B374-BD9CF2B8F64A}" type="datetime1">
              <a:rPr lang="en-US" altLang="zh-TW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臺北市私立稻江高級商業職業學校</a:t>
            </a:r>
            <a:r>
              <a:rPr lang="en-US" altLang="zh-TW" smtClean="0"/>
              <a:t>-</a:t>
            </a:r>
            <a:r>
              <a:rPr lang="zh-TW" altLang="en-US" smtClean="0"/>
              <a:t>總務處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BCDC1-75AF-41A2-A5CD-252E0AE6B544}" type="datetime1">
              <a:rPr lang="en-US" altLang="zh-TW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臺北市私立稻江高級商業職業學校</a:t>
            </a:r>
            <a:r>
              <a:rPr lang="en-US" altLang="zh-TW" smtClean="0"/>
              <a:t>-</a:t>
            </a:r>
            <a:r>
              <a:rPr lang="zh-TW" altLang="en-US" smtClean="0"/>
              <a:t>總務處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C115A-6A30-456C-B15A-0CB09C7D4357}" type="datetime1">
              <a:rPr lang="en-US" altLang="zh-TW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臺北市私立稻江高級商業職業學校</a:t>
            </a:r>
            <a:r>
              <a:rPr lang="en-US" altLang="zh-TW" smtClean="0"/>
              <a:t>-</a:t>
            </a:r>
            <a:r>
              <a:rPr lang="zh-TW" altLang="en-US" smtClean="0"/>
              <a:t>總務處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921A2-2910-4567-9276-AFC3368C5F0D}" type="datetime1">
              <a:rPr lang="en-US" altLang="zh-TW" smtClean="0"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臺北市私立稻江高級商業職業學校</a:t>
            </a:r>
            <a:r>
              <a:rPr lang="en-US" altLang="zh-TW" smtClean="0"/>
              <a:t>-</a:t>
            </a:r>
            <a:r>
              <a:rPr lang="zh-TW" altLang="en-US" smtClean="0"/>
              <a:t>總務處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4A9435-E452-454E-9B75-FEC9638C3478}" type="datetime1">
              <a:rPr lang="en-US" altLang="zh-TW" smtClean="0"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臺北市私立稻江高級商業職業學校</a:t>
            </a:r>
            <a:r>
              <a:rPr lang="en-US" altLang="zh-TW" smtClean="0"/>
              <a:t>-</a:t>
            </a:r>
            <a:r>
              <a:rPr lang="zh-TW" altLang="en-US" smtClean="0"/>
              <a:t>總務處</a:t>
            </a:r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A8FCF3-2590-46B1-861A-0C25DBF41C08}" type="datetime1">
              <a:rPr lang="en-US" altLang="zh-TW" smtClean="0"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臺北市私立稻江高級商業職業學校</a:t>
            </a:r>
            <a:r>
              <a:rPr lang="en-US" altLang="zh-TW" smtClean="0"/>
              <a:t>-</a:t>
            </a:r>
            <a:r>
              <a:rPr lang="zh-TW" altLang="en-US" smtClean="0"/>
              <a:t>總務處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65359-9DC8-4DC9-BDCD-13CC8A1CC7D9}" type="datetime1">
              <a:rPr lang="en-US" altLang="zh-TW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臺北市私立稻江高級商業職業學校</a:t>
            </a:r>
            <a:r>
              <a:rPr lang="en-US" altLang="zh-TW" smtClean="0"/>
              <a:t>-</a:t>
            </a:r>
            <a:r>
              <a:rPr lang="zh-TW" altLang="en-US" smtClean="0"/>
              <a:t>總務處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8843-9522-4F05-8B64-0E3306A8D8D1}" type="datetime1">
              <a:rPr lang="en-US" altLang="zh-TW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臺北市私立稻江高級商業職業學校</a:t>
            </a:r>
            <a:r>
              <a:rPr lang="en-US" altLang="zh-TW" smtClean="0"/>
              <a:t>-</a:t>
            </a:r>
            <a:r>
              <a:rPr lang="zh-TW" altLang="en-US" smtClean="0"/>
              <a:t>總務處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08AF-1C94-4353-A336-E817B793DE48}" type="datetime1">
              <a:rPr lang="en-US" altLang="zh-TW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臺北市私立稻江高級商業職業學校</a:t>
            </a:r>
            <a:r>
              <a:rPr lang="en-US" altLang="zh-TW" smtClean="0"/>
              <a:t>-</a:t>
            </a:r>
            <a:r>
              <a:rPr lang="zh-TW" altLang="en-US" smtClean="0"/>
              <a:t>總務處</a:t>
            </a:r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BA571-E504-462C-AE99-9B1640C02A14}" type="datetime1">
              <a:rPr lang="en-US" altLang="zh-TW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臺北市私立稻江高級商業職業學校</a:t>
            </a:r>
            <a:r>
              <a:rPr lang="en-US" altLang="zh-TW" smtClean="0"/>
              <a:t>-</a:t>
            </a:r>
            <a:r>
              <a:rPr lang="zh-TW" altLang="en-US" smtClean="0"/>
              <a:t>總務處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41FA6-EAA3-41CF-AD67-827D51C4CE17}" type="datetime1">
              <a:rPr lang="en-US" altLang="zh-TW" smtClean="0"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臺北市私立稻江高級商業職業學校</a:t>
            </a:r>
            <a:r>
              <a:rPr lang="en-US" altLang="zh-TW" smtClean="0"/>
              <a:t>-</a:t>
            </a:r>
            <a:r>
              <a:rPr lang="zh-TW" altLang="en-US" smtClean="0"/>
              <a:t>總務處</a:t>
            </a:r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4BAEA-7D62-4612-809C-B61A7AD96575}" type="datetime1">
              <a:rPr lang="en-US" altLang="zh-TW" smtClean="0"/>
              <a:t>11/29/2024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臺北市私立稻江高級商業職業學校</a:t>
            </a:r>
            <a:r>
              <a:rPr lang="en-US" altLang="zh-TW" smtClean="0"/>
              <a:t>-</a:t>
            </a:r>
            <a:r>
              <a:rPr lang="zh-TW" altLang="en-US" smtClean="0"/>
              <a:t>總務處</a:t>
            </a:r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5F5AE-75FD-417B-BA4B-6178AC3542AE}" type="datetime1">
              <a:rPr lang="en-US" altLang="zh-TW" smtClean="0"/>
              <a:t>11/29/2024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臺北市私立稻江高級商業職業學校</a:t>
            </a:r>
            <a:r>
              <a:rPr lang="en-US" altLang="zh-TW" smtClean="0"/>
              <a:t>-</a:t>
            </a:r>
            <a:r>
              <a:rPr lang="zh-TW" altLang="en-US" smtClean="0"/>
              <a:t>總務處</a:t>
            </a:r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AC330-C288-4BC5-A20D-A97B0B648BB7}" type="datetime1">
              <a:rPr lang="en-US" altLang="zh-TW" smtClean="0"/>
              <a:t>11/29/2024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臺北市私立稻江高級商業職業學校</a:t>
            </a:r>
            <a:r>
              <a:rPr lang="en-US" altLang="zh-TW" smtClean="0"/>
              <a:t>-</a:t>
            </a:r>
            <a:r>
              <a:rPr lang="zh-TW" altLang="en-US" smtClean="0"/>
              <a:t>總務處</a:t>
            </a:r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B3AD6-31A7-4F7A-B79A-BE3B3F54270C}" type="datetime1">
              <a:rPr lang="en-US" altLang="zh-TW" smtClean="0"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臺北市私立稻江高級商業職業學校</a:t>
            </a:r>
            <a:r>
              <a:rPr lang="en-US" altLang="zh-TW" smtClean="0"/>
              <a:t>-</a:t>
            </a:r>
            <a:r>
              <a:rPr lang="zh-TW" altLang="en-US" smtClean="0"/>
              <a:t>總務處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2C5ED-C9D2-4E09-A57C-B031E0CBD7A6}" type="datetime1">
              <a:rPr lang="en-US" altLang="zh-TW" smtClean="0"/>
              <a:t>11/29/2024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臺北市私立稻江高級商業職業學校</a:t>
            </a:r>
            <a:r>
              <a:rPr lang="en-US" altLang="zh-TW" smtClean="0"/>
              <a:t>-</a:t>
            </a:r>
            <a:r>
              <a:rPr lang="zh-TW" altLang="en-US" smtClean="0"/>
              <a:t>總務處</a:t>
            </a:r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99A3C-A549-41BC-80B8-BEEE8E890111}" type="datetime1">
              <a:rPr lang="en-US" altLang="zh-TW" smtClean="0"/>
              <a:t>11/29/2024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smtClean="0"/>
              <a:t>臺北市私立稻江高級商業職業學校</a:t>
            </a:r>
            <a:r>
              <a:rPr lang="en-US" altLang="zh-TW" smtClean="0"/>
              <a:t>-</a:t>
            </a:r>
            <a:r>
              <a:rPr lang="zh-TW" altLang="en-US" smtClean="0"/>
              <a:t>總務處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71473" y="611395"/>
            <a:ext cx="8911687" cy="685944"/>
          </a:xfrm>
        </p:spPr>
        <p:txBody>
          <a:bodyPr/>
          <a:lstStyle/>
          <a:p>
            <a:r>
              <a:rPr lang="zh-TW" altLang="zh-TW" b="1" dirty="0">
                <a:solidFill>
                  <a:srgbClr val="C00000"/>
                </a:solidFill>
              </a:rPr>
              <a:t>防範</a:t>
            </a:r>
            <a:r>
              <a:rPr lang="en-US" altLang="zh-TW" b="1" dirty="0">
                <a:solidFill>
                  <a:srgbClr val="C00000"/>
                </a:solidFill>
              </a:rPr>
              <a:t>CO(</a:t>
            </a:r>
            <a:r>
              <a:rPr lang="zh-TW" altLang="zh-TW" b="1" dirty="0">
                <a:solidFill>
                  <a:srgbClr val="C00000"/>
                </a:solidFill>
              </a:rPr>
              <a:t>一氧化碳</a:t>
            </a:r>
            <a:r>
              <a:rPr lang="en-US" altLang="zh-TW" b="1" dirty="0">
                <a:solidFill>
                  <a:srgbClr val="C00000"/>
                </a:solidFill>
              </a:rPr>
              <a:t>/</a:t>
            </a:r>
            <a:r>
              <a:rPr lang="zh-TW" altLang="zh-TW" b="1" dirty="0">
                <a:solidFill>
                  <a:srgbClr val="C00000"/>
                </a:solidFill>
              </a:rPr>
              <a:t>瓦斯</a:t>
            </a:r>
            <a:r>
              <a:rPr lang="en-US" altLang="zh-TW" b="1" dirty="0">
                <a:solidFill>
                  <a:srgbClr val="C00000"/>
                </a:solidFill>
              </a:rPr>
              <a:t>)</a:t>
            </a:r>
            <a:r>
              <a:rPr lang="zh-TW" altLang="zh-TW" b="1" dirty="0">
                <a:solidFill>
                  <a:srgbClr val="C00000"/>
                </a:solidFill>
              </a:rPr>
              <a:t>中毒宣導</a:t>
            </a:r>
            <a:r>
              <a:rPr lang="en-US" altLang="zh-TW" b="1" dirty="0">
                <a:solidFill>
                  <a:srgbClr val="C00000"/>
                </a:solidFill>
              </a:rPr>
              <a:t>~~</a:t>
            </a:r>
            <a:endParaRPr lang="zh-TW" altLang="en-US" dirty="0">
              <a:solidFill>
                <a:srgbClr val="C0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41383" y="1514099"/>
            <a:ext cx="8941777" cy="3787254"/>
          </a:xfrm>
        </p:spPr>
        <p:txBody>
          <a:bodyPr>
            <a:normAutofit/>
          </a:bodyPr>
          <a:lstStyle/>
          <a:p>
            <a:r>
              <a:rPr lang="zh-TW" altLang="zh-TW" sz="3200" b="1" dirty="0">
                <a:latin typeface="+mj-ea"/>
                <a:ea typeface="+mj-ea"/>
              </a:rPr>
              <a:t>據內政部統計「熱水器一氧化碳中毒」</a:t>
            </a:r>
            <a:r>
              <a:rPr lang="zh-TW" altLang="en-US" sz="3200" b="1" dirty="0">
                <a:latin typeface="+mj-ea"/>
                <a:ea typeface="+mj-ea"/>
              </a:rPr>
              <a:t>事</a:t>
            </a:r>
            <a:r>
              <a:rPr lang="zh-TW" altLang="zh-TW" sz="3200" b="1" dirty="0">
                <a:latin typeface="+mj-ea"/>
                <a:ea typeface="+mj-ea"/>
              </a:rPr>
              <a:t>件</a:t>
            </a:r>
            <a:r>
              <a:rPr lang="zh-TW" altLang="en-US" sz="3200" b="1" dirty="0">
                <a:latin typeface="+mj-ea"/>
                <a:ea typeface="+mj-ea"/>
              </a:rPr>
              <a:t>多</a:t>
            </a:r>
            <a:r>
              <a:rPr lang="zh-TW" altLang="zh-TW" sz="3200" b="1" u="sng" dirty="0">
                <a:solidFill>
                  <a:srgbClr val="0000CC"/>
                </a:solidFill>
                <a:latin typeface="+mj-ea"/>
                <a:ea typeface="+mj-ea"/>
              </a:rPr>
              <a:t>發生於</a:t>
            </a:r>
            <a:r>
              <a:rPr lang="en-US" altLang="zh-TW" sz="3200" b="1" u="sng" dirty="0">
                <a:solidFill>
                  <a:srgbClr val="0000CC"/>
                </a:solidFill>
                <a:latin typeface="+mj-ea"/>
                <a:ea typeface="+mj-ea"/>
              </a:rPr>
              <a:t>12</a:t>
            </a:r>
            <a:r>
              <a:rPr lang="zh-TW" altLang="zh-TW" sz="3200" b="1" u="sng" dirty="0">
                <a:solidFill>
                  <a:srgbClr val="0000CC"/>
                </a:solidFill>
                <a:latin typeface="+mj-ea"/>
                <a:ea typeface="+mj-ea"/>
              </a:rPr>
              <a:t>月</a:t>
            </a:r>
            <a:r>
              <a:rPr lang="en-US" altLang="zh-TW" sz="3200" b="1" u="sng" dirty="0">
                <a:solidFill>
                  <a:srgbClr val="0000CC"/>
                </a:solidFill>
                <a:latin typeface="+mj-ea"/>
                <a:ea typeface="+mj-ea"/>
              </a:rPr>
              <a:t>~2</a:t>
            </a:r>
            <a:r>
              <a:rPr lang="zh-TW" altLang="zh-TW" sz="3200" b="1" u="sng" dirty="0">
                <a:solidFill>
                  <a:srgbClr val="0000CC"/>
                </a:solidFill>
                <a:latin typeface="+mj-ea"/>
                <a:ea typeface="+mj-ea"/>
              </a:rPr>
              <a:t>月氣溫較低月份</a:t>
            </a:r>
            <a:r>
              <a:rPr lang="zh-TW" altLang="zh-TW" sz="3200" b="1" dirty="0">
                <a:latin typeface="+mj-ea"/>
                <a:ea typeface="+mj-ea"/>
              </a:rPr>
              <a:t>。</a:t>
            </a:r>
          </a:p>
          <a:p>
            <a:pPr>
              <a:spcBef>
                <a:spcPts val="2400"/>
              </a:spcBef>
            </a:pPr>
            <a:r>
              <a:rPr lang="zh-TW" altLang="zh-TW" sz="3200" b="1" dirty="0">
                <a:latin typeface="+mj-ea"/>
                <a:ea typeface="+mj-ea"/>
              </a:rPr>
              <a:t>民眾常因瓦斯熱水器安裝不當</a:t>
            </a:r>
            <a:r>
              <a:rPr lang="zh-TW" altLang="en-US" sz="3200" b="1" dirty="0">
                <a:latin typeface="+mj-ea"/>
                <a:ea typeface="+mj-ea"/>
              </a:rPr>
              <a:t>、</a:t>
            </a:r>
            <a:r>
              <a:rPr lang="zh-TW" altLang="zh-TW" sz="3200" b="1" dirty="0">
                <a:latin typeface="+mj-ea"/>
                <a:ea typeface="+mj-ea"/>
              </a:rPr>
              <a:t>未保持通風，使</a:t>
            </a:r>
            <a:r>
              <a:rPr lang="en-US" altLang="zh-TW" sz="3200" b="1" dirty="0">
                <a:latin typeface="+mj-ea"/>
                <a:ea typeface="+mj-ea"/>
              </a:rPr>
              <a:t>CO</a:t>
            </a:r>
            <a:r>
              <a:rPr lang="zh-TW" altLang="zh-TW" sz="3200" b="1" dirty="0">
                <a:latin typeface="+mj-ea"/>
                <a:ea typeface="+mj-ea"/>
              </a:rPr>
              <a:t>中毒風險遽增。</a:t>
            </a:r>
            <a:endParaRPr lang="en-US" altLang="zh-TW" sz="3200" b="1" dirty="0">
              <a:latin typeface="+mj-ea"/>
              <a:ea typeface="+mj-ea"/>
            </a:endParaRPr>
          </a:p>
          <a:p>
            <a:pPr>
              <a:spcBef>
                <a:spcPts val="2400"/>
              </a:spcBef>
            </a:pPr>
            <a:r>
              <a:rPr lang="zh-TW" altLang="zh-TW" sz="3200" b="1" dirty="0">
                <a:latin typeface="+mj-ea"/>
                <a:ea typeface="+mj-ea"/>
              </a:rPr>
              <a:t>故每年</a:t>
            </a:r>
            <a:r>
              <a:rPr lang="en-US" altLang="zh-TW" sz="3200" b="1" dirty="0">
                <a:latin typeface="+mj-ea"/>
                <a:ea typeface="+mj-ea"/>
              </a:rPr>
              <a:t>12</a:t>
            </a:r>
            <a:r>
              <a:rPr lang="zh-TW" altLang="zh-TW" sz="3200" b="1" dirty="0">
                <a:latin typeface="+mj-ea"/>
                <a:ea typeface="+mj-ea"/>
              </a:rPr>
              <a:t>月至翌年</a:t>
            </a:r>
            <a:r>
              <a:rPr lang="en-US" altLang="zh-TW" sz="3200" b="1" dirty="0">
                <a:latin typeface="+mj-ea"/>
                <a:ea typeface="+mj-ea"/>
              </a:rPr>
              <a:t>2</a:t>
            </a:r>
            <a:r>
              <a:rPr lang="zh-TW" altLang="zh-TW" sz="3200" b="1" dirty="0">
                <a:latin typeface="+mj-ea"/>
                <a:ea typeface="+mj-ea"/>
              </a:rPr>
              <a:t>月為</a:t>
            </a:r>
            <a:r>
              <a:rPr lang="en-US" altLang="zh-TW" sz="3200" b="1" dirty="0">
                <a:latin typeface="+mj-ea"/>
                <a:ea typeface="+mj-ea"/>
              </a:rPr>
              <a:t>CO</a:t>
            </a:r>
            <a:r>
              <a:rPr lang="zh-TW" altLang="zh-TW" sz="3200" b="1" dirty="0">
                <a:latin typeface="+mj-ea"/>
                <a:ea typeface="+mj-ea"/>
              </a:rPr>
              <a:t>預防季，需加強防範</a:t>
            </a:r>
            <a:r>
              <a:rPr lang="en-US" altLang="zh-TW" sz="3200" b="1" dirty="0">
                <a:latin typeface="+mj-ea"/>
                <a:ea typeface="+mj-ea"/>
              </a:rPr>
              <a:t>CO</a:t>
            </a:r>
            <a:r>
              <a:rPr lang="zh-TW" altLang="zh-TW" sz="3200" b="1" dirty="0">
                <a:latin typeface="+mj-ea"/>
                <a:ea typeface="+mj-ea"/>
              </a:rPr>
              <a:t>中毒，維護生命安全</a:t>
            </a:r>
            <a:r>
              <a:rPr lang="zh-TW" altLang="zh-TW" sz="3200" b="1" dirty="0" smtClean="0">
                <a:latin typeface="+mj-ea"/>
                <a:ea typeface="+mj-ea"/>
              </a:rPr>
              <a:t>。</a:t>
            </a:r>
            <a:r>
              <a:rPr lang="zh-TW" altLang="en-US" sz="3200" b="1" dirty="0" smtClean="0">
                <a:latin typeface="+mj-ea"/>
                <a:ea typeface="+mj-ea"/>
              </a:rPr>
              <a:t>         </a:t>
            </a:r>
            <a:endParaRPr lang="zh-TW" altLang="zh-TW" sz="3200" b="1" dirty="0">
              <a:latin typeface="+mj-ea"/>
              <a:ea typeface="+mj-ea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759197" y="6492875"/>
            <a:ext cx="4675120" cy="365125"/>
          </a:xfrm>
        </p:spPr>
        <p:txBody>
          <a:bodyPr/>
          <a:lstStyle/>
          <a:p>
            <a:r>
              <a:rPr lang="zh-TW" altLang="en-US" sz="1800" dirty="0" smtClean="0">
                <a:solidFill>
                  <a:srgbClr val="FF0000"/>
                </a:solidFill>
                <a:latin typeface="+mn-ea"/>
              </a:rPr>
              <a:t>臺北市私立稻江高級商業職業學校</a:t>
            </a:r>
            <a:r>
              <a:rPr lang="en-US" altLang="zh-TW" sz="1800" dirty="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zh-TW" altLang="en-US" sz="1800" dirty="0" smtClean="0">
                <a:solidFill>
                  <a:srgbClr val="FF0000"/>
                </a:solidFill>
                <a:latin typeface="+mn-ea"/>
              </a:rPr>
              <a:t>總務處</a:t>
            </a:r>
            <a:endParaRPr lang="en-US" sz="18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704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82"/>
    </mc:Choice>
    <mc:Fallback xmlns="">
      <p:transition spd="slow" advTm="1148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43051" y="627798"/>
            <a:ext cx="8912137" cy="655092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一氧化碳</a:t>
            </a:r>
            <a:r>
              <a:rPr lang="zh-TW" altLang="en-US" b="1" dirty="0">
                <a:solidFill>
                  <a:srgbClr val="FF0000"/>
                </a:solidFill>
              </a:rPr>
              <a:t>的</a:t>
            </a:r>
            <a:r>
              <a:rPr lang="zh-TW" altLang="en-US" b="1" dirty="0" smtClean="0">
                <a:solidFill>
                  <a:srgbClr val="FF0000"/>
                </a:solidFill>
              </a:rPr>
              <a:t>產生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43051" y="1492155"/>
            <a:ext cx="9639182" cy="5086066"/>
          </a:xfrm>
        </p:spPr>
        <p:txBody>
          <a:bodyPr>
            <a:noAutofit/>
          </a:bodyPr>
          <a:lstStyle/>
          <a:p>
            <a:r>
              <a:rPr lang="zh-TW" altLang="en-US" sz="3200" b="1" dirty="0"/>
              <a:t>一氧化碳是無色、無味、無臭、無刺激性的氣體，卻具有毒性</a:t>
            </a:r>
            <a:r>
              <a:rPr lang="zh-TW" altLang="en-US" sz="3200" b="1" dirty="0" smtClean="0"/>
              <a:t>。</a:t>
            </a:r>
            <a:endParaRPr lang="en-US" altLang="zh-TW" sz="3200" b="1" dirty="0" smtClean="0"/>
          </a:p>
          <a:p>
            <a:endParaRPr lang="en-US" altLang="zh-TW" b="1" dirty="0"/>
          </a:p>
          <a:p>
            <a:r>
              <a:rPr lang="zh-TW" altLang="en-US" sz="3200" b="1" dirty="0"/>
              <a:t>它的產生是瓦斯或汽油、煤炭等碳氫化合物燃燒不完全而產生的</a:t>
            </a:r>
            <a:r>
              <a:rPr lang="zh-TW" altLang="en-US" sz="3200" b="1" dirty="0" smtClean="0"/>
              <a:t>。</a:t>
            </a:r>
            <a:endParaRPr lang="en-US" altLang="zh-TW" sz="3200" b="1" dirty="0" smtClean="0"/>
          </a:p>
          <a:p>
            <a:endParaRPr lang="en-US" altLang="zh-TW" b="1" dirty="0"/>
          </a:p>
          <a:p>
            <a:r>
              <a:rPr lang="zh-TW" altLang="en-US" sz="3200" b="1" dirty="0"/>
              <a:t>人體吸入一氧化碳，進入肺臟，再經由血管送至全身。</a:t>
            </a:r>
            <a:r>
              <a:rPr lang="zh-TW" altLang="en-US" sz="3200" b="1" dirty="0" smtClean="0"/>
              <a:t>由於一氧化碳</a:t>
            </a:r>
            <a:r>
              <a:rPr lang="zh-TW" altLang="en-US" sz="3200" b="1" dirty="0"/>
              <a:t>會降低血紅素帶氧能力，造成組織缺氧，所以產生中毒現象。</a:t>
            </a:r>
          </a:p>
        </p:txBody>
      </p:sp>
      <p:sp>
        <p:nvSpPr>
          <p:cNvPr id="5" name="頁尾版面配置區 3"/>
          <p:cNvSpPr txBox="1">
            <a:spLocks/>
          </p:cNvSpPr>
          <p:nvPr/>
        </p:nvSpPr>
        <p:spPr>
          <a:xfrm>
            <a:off x="3759197" y="6492875"/>
            <a:ext cx="4675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smtClean="0">
                <a:solidFill>
                  <a:srgbClr val="FF0000"/>
                </a:solidFill>
                <a:latin typeface="+mn-ea"/>
              </a:rPr>
              <a:t>臺北市私立稻江高級商業職業學校</a:t>
            </a:r>
            <a:r>
              <a:rPr lang="en-US" altLang="zh-TW" sz="180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zh-TW" altLang="en-US" sz="1800" smtClean="0">
                <a:solidFill>
                  <a:srgbClr val="FF0000"/>
                </a:solidFill>
                <a:latin typeface="+mn-ea"/>
              </a:rPr>
              <a:t>總務處</a:t>
            </a:r>
            <a:endParaRPr lang="en-US" sz="18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60714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32"/>
    </mc:Choice>
    <mc:Fallback xmlns="">
      <p:transition spd="slow" advTm="11432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09040" y="655688"/>
            <a:ext cx="8801216" cy="640849"/>
          </a:xfrm>
        </p:spPr>
        <p:txBody>
          <a:bodyPr/>
          <a:lstStyle/>
          <a:p>
            <a:r>
              <a:rPr lang="zh-TW" altLang="en-US" b="1" dirty="0">
                <a:solidFill>
                  <a:srgbClr val="FF0000"/>
                </a:solidFill>
              </a:rPr>
              <a:t>什麼情況下，容易發生一氧化碳中毒？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667169" y="1581669"/>
            <a:ext cx="10524831" cy="4912659"/>
          </a:xfrm>
        </p:spPr>
        <p:txBody>
          <a:bodyPr>
            <a:normAutofit/>
          </a:bodyPr>
          <a:lstStyle/>
          <a:p>
            <a:r>
              <a:rPr lang="zh-TW" altLang="en-US" sz="3200" b="1" dirty="0">
                <a:solidFill>
                  <a:srgbClr val="0000CC"/>
                </a:solidFill>
              </a:rPr>
              <a:t>通風不良的室內</a:t>
            </a:r>
            <a:r>
              <a:rPr lang="zh-TW" altLang="en-US" sz="3200" b="1" dirty="0"/>
              <a:t>，使用瓦斯爐或熱水器或是瓦斯外洩。</a:t>
            </a:r>
            <a:endParaRPr lang="en-US" altLang="zh-TW" sz="3200" b="1" dirty="0"/>
          </a:p>
          <a:p>
            <a:endParaRPr lang="en-US" altLang="zh-TW" sz="1200" b="1" dirty="0" smtClean="0">
              <a:solidFill>
                <a:srgbClr val="0000CC"/>
              </a:solidFill>
            </a:endParaRPr>
          </a:p>
          <a:p>
            <a:r>
              <a:rPr lang="zh-TW" altLang="en-US" sz="3200" b="1" dirty="0" smtClean="0">
                <a:solidFill>
                  <a:srgbClr val="0000CC"/>
                </a:solidFill>
              </a:rPr>
              <a:t>門窗</a:t>
            </a:r>
            <a:r>
              <a:rPr lang="zh-TW" altLang="en-US" sz="3200" b="1" dirty="0">
                <a:solidFill>
                  <a:srgbClr val="0000CC"/>
                </a:solidFill>
              </a:rPr>
              <a:t>緊閉的室內</a:t>
            </a:r>
            <a:r>
              <a:rPr lang="zh-TW" altLang="en-US" sz="3200" b="1" dirty="0"/>
              <a:t>，用瓦斯爐或碳火煮火鍋、烤肉。</a:t>
            </a:r>
            <a:endParaRPr lang="en-US" altLang="zh-TW" sz="3200" b="1" dirty="0"/>
          </a:p>
          <a:p>
            <a:endParaRPr lang="en-US" altLang="zh-TW" sz="1400" b="1" dirty="0" smtClean="0">
              <a:solidFill>
                <a:srgbClr val="0000CC"/>
              </a:solidFill>
            </a:endParaRPr>
          </a:p>
          <a:p>
            <a:r>
              <a:rPr lang="zh-TW" altLang="en-US" sz="3200" b="1" dirty="0" smtClean="0">
                <a:solidFill>
                  <a:srgbClr val="0000CC"/>
                </a:solidFill>
              </a:rPr>
              <a:t>車子</a:t>
            </a:r>
            <a:r>
              <a:rPr lang="zh-TW" altLang="en-US" sz="3200" b="1" dirty="0">
                <a:solidFill>
                  <a:srgbClr val="0000CC"/>
                </a:solidFill>
              </a:rPr>
              <a:t>停在密閉的車庫內未熄火</a:t>
            </a:r>
            <a:r>
              <a:rPr lang="zh-TW" altLang="en-US" sz="3200" b="1" dirty="0"/>
              <a:t>。</a:t>
            </a:r>
            <a:endParaRPr lang="en-US" altLang="zh-TW" sz="3200" b="1" dirty="0"/>
          </a:p>
          <a:p>
            <a:endParaRPr lang="en-US" altLang="zh-TW" sz="1100" b="1" dirty="0" smtClean="0">
              <a:solidFill>
                <a:srgbClr val="0000CC"/>
              </a:solidFill>
            </a:endParaRPr>
          </a:p>
          <a:p>
            <a:r>
              <a:rPr lang="zh-TW" altLang="en-US" sz="3200" b="1" dirty="0" smtClean="0">
                <a:solidFill>
                  <a:srgbClr val="0000CC"/>
                </a:solidFill>
              </a:rPr>
              <a:t>火災</a:t>
            </a:r>
            <a:r>
              <a:rPr lang="zh-TW" altLang="en-US" sz="3200" b="1" dirty="0">
                <a:solidFill>
                  <a:srgbClr val="0000CC"/>
                </a:solidFill>
              </a:rPr>
              <a:t>現場吸入濃煙</a:t>
            </a:r>
            <a:r>
              <a:rPr lang="zh-TW" altLang="en-US" sz="3200" b="1" dirty="0"/>
              <a:t>，只要</a:t>
            </a:r>
            <a:r>
              <a:rPr lang="en-US" altLang="zh-TW" sz="3200" b="1" dirty="0"/>
              <a:t>2</a:t>
            </a:r>
            <a:r>
              <a:rPr lang="zh-TW" altLang="en-US" sz="3200" b="1" dirty="0"/>
              <a:t>～</a:t>
            </a:r>
            <a:r>
              <a:rPr lang="en-US" altLang="zh-TW" sz="3200" b="1" dirty="0"/>
              <a:t>3</a:t>
            </a:r>
            <a:r>
              <a:rPr lang="zh-TW" altLang="en-US" sz="3200" b="1" dirty="0"/>
              <a:t>分鐘的暴露，即可使血中一氧化碳的濃度上升至</a:t>
            </a:r>
            <a:r>
              <a:rPr lang="en-US" altLang="zh-TW" sz="3200" b="1" dirty="0"/>
              <a:t>40</a:t>
            </a:r>
            <a:r>
              <a:rPr lang="zh-TW" altLang="en-US" sz="3200" b="1" dirty="0"/>
              <a:t>～</a:t>
            </a:r>
            <a:r>
              <a:rPr lang="en-US" altLang="zh-TW" sz="3200" b="1" dirty="0"/>
              <a:t>50%</a:t>
            </a:r>
            <a:r>
              <a:rPr lang="zh-TW" altLang="en-US" sz="3200" b="1" dirty="0"/>
              <a:t>，造成一氧化碳中毒</a:t>
            </a:r>
            <a:r>
              <a:rPr lang="zh-TW" altLang="en-US" sz="3200" b="1" dirty="0" smtClean="0"/>
              <a:t>。</a:t>
            </a:r>
            <a:endParaRPr lang="zh-TW" altLang="en-US" sz="2400" b="1" dirty="0"/>
          </a:p>
        </p:txBody>
      </p:sp>
      <p:sp>
        <p:nvSpPr>
          <p:cNvPr id="5" name="頁尾版面配置區 3"/>
          <p:cNvSpPr txBox="1">
            <a:spLocks/>
          </p:cNvSpPr>
          <p:nvPr/>
        </p:nvSpPr>
        <p:spPr>
          <a:xfrm>
            <a:off x="3759197" y="6492875"/>
            <a:ext cx="4675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smtClean="0">
                <a:solidFill>
                  <a:srgbClr val="FF0000"/>
                </a:solidFill>
                <a:latin typeface="+mn-ea"/>
              </a:rPr>
              <a:t>臺北市私立稻江高級商業職業學校</a:t>
            </a:r>
            <a:r>
              <a:rPr lang="en-US" altLang="zh-TW" sz="180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zh-TW" altLang="en-US" sz="1800" smtClean="0">
                <a:solidFill>
                  <a:srgbClr val="FF0000"/>
                </a:solidFill>
                <a:latin typeface="+mn-ea"/>
              </a:rPr>
              <a:t>總務處</a:t>
            </a:r>
            <a:endParaRPr lang="en-US" sz="18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9138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10"/>
    </mc:Choice>
    <mc:Fallback xmlns="">
      <p:transition spd="slow" advTm="1111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06982" y="651406"/>
            <a:ext cx="9639953" cy="672427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  <a:latin typeface="+mj-ea"/>
              </a:rPr>
              <a:t>一氧化碳</a:t>
            </a:r>
            <a:r>
              <a:rPr lang="zh-TW" altLang="en-US" b="1" dirty="0">
                <a:solidFill>
                  <a:srgbClr val="FF0000"/>
                </a:solidFill>
                <a:latin typeface="+mj-ea"/>
              </a:rPr>
              <a:t>中毒時，應立即採取處置如下</a:t>
            </a:r>
            <a:r>
              <a:rPr lang="zh-TW" altLang="en-US" b="1" dirty="0" smtClean="0">
                <a:solidFill>
                  <a:srgbClr val="FF0000"/>
                </a:solidFill>
                <a:latin typeface="+mj-ea"/>
              </a:rPr>
              <a:t>：</a:t>
            </a:r>
            <a:endParaRPr lang="zh-TW" altLang="en-US" b="1" dirty="0">
              <a:solidFill>
                <a:srgbClr val="FF000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06982" y="1864057"/>
            <a:ext cx="9955306" cy="4164106"/>
          </a:xfrm>
        </p:spPr>
        <p:txBody>
          <a:bodyPr>
            <a:noAutofit/>
          </a:bodyPr>
          <a:lstStyle/>
          <a:p>
            <a:r>
              <a:rPr lang="zh-TW" altLang="en-US" sz="3200" b="1" dirty="0">
                <a:latin typeface="+mj-ea"/>
                <a:ea typeface="+mj-ea"/>
              </a:rPr>
              <a:t>迅速打開窗戶，並將中毒者移到通風處或戶外，鬆解衣物，呼吸新鮮空氣。</a:t>
            </a:r>
            <a:endParaRPr lang="en-US" altLang="zh-TW" sz="3200" b="1" dirty="0">
              <a:latin typeface="+mj-ea"/>
              <a:ea typeface="+mj-ea"/>
            </a:endParaRPr>
          </a:p>
          <a:p>
            <a:endParaRPr lang="en-US" altLang="zh-TW" sz="900" b="1" dirty="0">
              <a:latin typeface="+mj-ea"/>
              <a:ea typeface="+mj-ea"/>
            </a:endParaRPr>
          </a:p>
          <a:p>
            <a:r>
              <a:rPr lang="zh-TW" altLang="en-US" sz="3200" b="1" dirty="0">
                <a:latin typeface="+mj-ea"/>
                <a:ea typeface="+mj-ea"/>
              </a:rPr>
              <a:t>儘量使中毒者安靜休息，使下額向上抬高，保持呼吸順暢。</a:t>
            </a:r>
            <a:endParaRPr lang="en-US" altLang="zh-TW" sz="3200" b="1" dirty="0">
              <a:latin typeface="+mj-ea"/>
              <a:ea typeface="+mj-ea"/>
            </a:endParaRPr>
          </a:p>
          <a:p>
            <a:endParaRPr lang="en-US" altLang="zh-TW" sz="1000" b="1" dirty="0">
              <a:latin typeface="+mj-ea"/>
              <a:ea typeface="+mj-ea"/>
            </a:endParaRPr>
          </a:p>
          <a:p>
            <a:r>
              <a:rPr lang="zh-TW" altLang="en-US" sz="3200" b="1" dirty="0">
                <a:latin typeface="+mj-ea"/>
                <a:ea typeface="+mj-ea"/>
              </a:rPr>
              <a:t>若無呼吸，即實施人工呼吸，若脈博無跳動則必須實施心肺復甦術，並儘速撥打</a:t>
            </a:r>
            <a:r>
              <a:rPr lang="en-US" altLang="zh-TW" sz="3200" b="1" dirty="0">
                <a:latin typeface="+mj-ea"/>
                <a:ea typeface="+mj-ea"/>
              </a:rPr>
              <a:t>119</a:t>
            </a:r>
            <a:r>
              <a:rPr lang="zh-TW" altLang="en-US" sz="3200" b="1" dirty="0">
                <a:latin typeface="+mj-ea"/>
                <a:ea typeface="+mj-ea"/>
              </a:rPr>
              <a:t>電話送醫院急救</a:t>
            </a:r>
            <a:r>
              <a:rPr lang="zh-TW" altLang="en-US" sz="3200" b="1" dirty="0" smtClean="0">
                <a:latin typeface="+mj-ea"/>
                <a:ea typeface="+mj-ea"/>
              </a:rPr>
              <a:t>。</a:t>
            </a:r>
            <a:endParaRPr lang="zh-TW" altLang="en-US" sz="3200" b="1" dirty="0">
              <a:latin typeface="+mj-ea"/>
              <a:ea typeface="+mj-ea"/>
            </a:endParaRPr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759197" y="6492875"/>
            <a:ext cx="4675120" cy="365125"/>
          </a:xfrm>
        </p:spPr>
        <p:txBody>
          <a:bodyPr/>
          <a:lstStyle/>
          <a:p>
            <a:r>
              <a:rPr lang="zh-TW" altLang="en-US" sz="1800" dirty="0" smtClean="0">
                <a:solidFill>
                  <a:srgbClr val="FF0000"/>
                </a:solidFill>
                <a:latin typeface="+mn-ea"/>
              </a:rPr>
              <a:t>臺北市私立稻江高級商業職業學校</a:t>
            </a:r>
            <a:r>
              <a:rPr lang="en-US" altLang="zh-TW" sz="1800" dirty="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zh-TW" altLang="en-US" sz="1800" dirty="0" smtClean="0">
                <a:solidFill>
                  <a:srgbClr val="FF0000"/>
                </a:solidFill>
                <a:latin typeface="+mn-ea"/>
              </a:rPr>
              <a:t>總務處</a:t>
            </a:r>
            <a:endParaRPr lang="en-US" sz="18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100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48"/>
    </mc:Choice>
    <mc:Fallback xmlns="">
      <p:transition spd="slow" advTm="10848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681100" y="589724"/>
            <a:ext cx="8909563" cy="624927"/>
          </a:xfrm>
        </p:spPr>
        <p:txBody>
          <a:bodyPr>
            <a:noAutofit/>
          </a:bodyPr>
          <a:lstStyle/>
          <a:p>
            <a:r>
              <a:rPr lang="zh-TW" altLang="zh-TW" b="1" dirty="0" smtClean="0">
                <a:solidFill>
                  <a:srgbClr val="C00000"/>
                </a:solidFill>
                <a:latin typeface="+mj-ea"/>
              </a:rPr>
              <a:t>防範</a:t>
            </a:r>
            <a:r>
              <a:rPr lang="zh-TW" altLang="en-US" b="1" dirty="0" smtClean="0">
                <a:solidFill>
                  <a:srgbClr val="C00000"/>
                </a:solidFill>
                <a:latin typeface="+mj-ea"/>
              </a:rPr>
              <a:t>一氧化碳中毒，</a:t>
            </a:r>
            <a:r>
              <a:rPr lang="zh-TW" altLang="zh-TW" b="1" dirty="0" smtClean="0">
                <a:solidFill>
                  <a:srgbClr val="C00000"/>
                </a:solidFill>
                <a:latin typeface="+mj-ea"/>
              </a:rPr>
              <a:t>注意</a:t>
            </a:r>
            <a:r>
              <a:rPr lang="zh-TW" altLang="en-US" b="1" dirty="0" smtClean="0">
                <a:solidFill>
                  <a:srgbClr val="C00000"/>
                </a:solidFill>
                <a:latin typeface="+mj-ea"/>
              </a:rPr>
              <a:t>事</a:t>
            </a:r>
            <a:r>
              <a:rPr lang="zh-TW" altLang="zh-TW" b="1" dirty="0" smtClean="0">
                <a:solidFill>
                  <a:srgbClr val="C00000"/>
                </a:solidFill>
                <a:latin typeface="+mj-ea"/>
              </a:rPr>
              <a:t>項</a:t>
            </a:r>
            <a:r>
              <a:rPr lang="zh-TW" altLang="zh-TW" b="1" dirty="0">
                <a:solidFill>
                  <a:srgbClr val="C00000"/>
                </a:solidFill>
                <a:latin typeface="+mj-ea"/>
              </a:rPr>
              <a:t>如下：</a:t>
            </a:r>
            <a:br>
              <a:rPr lang="zh-TW" altLang="zh-TW" b="1" dirty="0">
                <a:solidFill>
                  <a:srgbClr val="C00000"/>
                </a:solidFill>
                <a:latin typeface="+mj-ea"/>
              </a:rPr>
            </a:br>
            <a:endParaRPr lang="zh-TW" altLang="en-US" b="1" dirty="0">
              <a:solidFill>
                <a:srgbClr val="C00000"/>
              </a:solidFill>
              <a:latin typeface="+mj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51792" y="1318844"/>
            <a:ext cx="10626226" cy="5313968"/>
          </a:xfrm>
        </p:spPr>
        <p:txBody>
          <a:bodyPr>
            <a:noAutofit/>
          </a:bodyPr>
          <a:lstStyle/>
          <a:p>
            <a:r>
              <a:rPr lang="zh-TW" altLang="zh-TW" sz="2400" b="1" dirty="0">
                <a:latin typeface="+mj-ea"/>
                <a:ea typeface="+mj-ea"/>
              </a:rPr>
              <a:t>瓦斯熱水器、瓦斯桶</a:t>
            </a:r>
            <a:r>
              <a:rPr lang="en-US" altLang="zh-TW" sz="2400" b="1" dirty="0">
                <a:latin typeface="+mj-ea"/>
                <a:ea typeface="+mj-ea"/>
              </a:rPr>
              <a:t>--</a:t>
            </a:r>
            <a:r>
              <a:rPr lang="zh-TW" altLang="zh-TW" sz="2400" b="1" dirty="0">
                <a:latin typeface="+mj-ea"/>
                <a:ea typeface="+mj-ea"/>
              </a:rPr>
              <a:t>應安裝於室外通風處。</a:t>
            </a:r>
          </a:p>
          <a:p>
            <a:r>
              <a:rPr lang="zh-TW" altLang="zh-TW" sz="2400" b="1" dirty="0">
                <a:latin typeface="+mj-ea"/>
                <a:ea typeface="+mj-ea"/>
              </a:rPr>
              <a:t>瓦斯熱水器安裝於室外陽台時，應</a:t>
            </a:r>
            <a:r>
              <a:rPr lang="zh-TW" altLang="zh-TW" sz="2400" b="1" u="sng" dirty="0">
                <a:solidFill>
                  <a:srgbClr val="0000CC"/>
                </a:solidFill>
                <a:latin typeface="+mj-ea"/>
                <a:ea typeface="+mj-ea"/>
              </a:rPr>
              <a:t>避免裝設</a:t>
            </a:r>
            <a:r>
              <a:rPr lang="en-US" altLang="zh-TW" sz="2400" b="1" u="sng" dirty="0">
                <a:solidFill>
                  <a:srgbClr val="0000CC"/>
                </a:solidFill>
                <a:latin typeface="+mj-ea"/>
                <a:ea typeface="+mj-ea"/>
              </a:rPr>
              <a:t>-</a:t>
            </a:r>
            <a:r>
              <a:rPr lang="zh-TW" altLang="zh-TW" sz="2400" b="1" u="sng" dirty="0">
                <a:solidFill>
                  <a:srgbClr val="0000CC"/>
                </a:solidFill>
                <a:latin typeface="+mj-ea"/>
                <a:ea typeface="+mj-ea"/>
              </a:rPr>
              <a:t>遮雨隔板</a:t>
            </a:r>
            <a:r>
              <a:rPr lang="zh-TW" altLang="en-US" sz="2400" b="1" u="sng" dirty="0">
                <a:solidFill>
                  <a:srgbClr val="0000CC"/>
                </a:solidFill>
                <a:latin typeface="+mj-ea"/>
                <a:ea typeface="+mj-ea"/>
              </a:rPr>
              <a:t>、</a:t>
            </a:r>
            <a:r>
              <a:rPr lang="zh-TW" altLang="zh-TW" sz="2400" b="1" u="sng" dirty="0">
                <a:solidFill>
                  <a:srgbClr val="0000CC"/>
                </a:solidFill>
                <a:latin typeface="+mj-ea"/>
                <a:ea typeface="+mj-ea"/>
              </a:rPr>
              <a:t>或掛曬過多衣物影響通風</a:t>
            </a:r>
            <a:r>
              <a:rPr lang="zh-TW" altLang="zh-TW" sz="2400" b="1" dirty="0">
                <a:latin typeface="+mj-ea"/>
                <a:ea typeface="+mj-ea"/>
              </a:rPr>
              <a:t>。</a:t>
            </a:r>
          </a:p>
          <a:p>
            <a:r>
              <a:rPr lang="zh-TW" altLang="zh-TW" sz="2400" b="1" dirty="0">
                <a:latin typeface="+mj-ea"/>
                <a:ea typeface="+mj-ea"/>
              </a:rPr>
              <a:t>若因環境限制，僅能安裝於室內或密閉陽台時，瓦斯熱水器應</a:t>
            </a:r>
            <a:r>
              <a:rPr lang="zh-TW" altLang="zh-TW" sz="2400" b="1" u="sng" dirty="0">
                <a:solidFill>
                  <a:srgbClr val="0000CC"/>
                </a:solidFill>
                <a:latin typeface="+mj-ea"/>
                <a:ea typeface="+mj-ea"/>
              </a:rPr>
              <a:t>加裝強制排氣裝置</a:t>
            </a:r>
            <a:r>
              <a:rPr lang="zh-TW" altLang="zh-TW" sz="2400" b="1" dirty="0">
                <a:latin typeface="+mj-ea"/>
                <a:ea typeface="+mj-ea"/>
              </a:rPr>
              <a:t>。</a:t>
            </a:r>
          </a:p>
          <a:p>
            <a:r>
              <a:rPr lang="zh-TW" altLang="zh-TW" sz="2400" b="1" dirty="0">
                <a:latin typeface="+mj-ea"/>
                <a:ea typeface="+mj-ea"/>
              </a:rPr>
              <a:t>瓦斯熱水器、瓦斯軟管應</a:t>
            </a:r>
            <a:r>
              <a:rPr lang="zh-TW" altLang="zh-TW" sz="2400" b="1" u="sng" dirty="0">
                <a:solidFill>
                  <a:srgbClr val="0000CC"/>
                </a:solidFill>
                <a:latin typeface="+mj-ea"/>
                <a:ea typeface="+mj-ea"/>
              </a:rPr>
              <a:t>定期請合格廠商安全檢查</a:t>
            </a:r>
            <a:r>
              <a:rPr lang="zh-TW" altLang="zh-TW" sz="2400" b="1" dirty="0">
                <a:latin typeface="+mj-ea"/>
                <a:ea typeface="+mj-ea"/>
              </a:rPr>
              <a:t>，</a:t>
            </a:r>
            <a:r>
              <a:rPr lang="zh-TW" altLang="zh-TW" sz="2400" b="1" u="sng" dirty="0">
                <a:solidFill>
                  <a:srgbClr val="0000CC"/>
                </a:solidFill>
                <a:latin typeface="+mj-ea"/>
                <a:ea typeface="+mj-ea"/>
              </a:rPr>
              <a:t>瓦斯管線避免纏繞、扭曲，並避開火源</a:t>
            </a:r>
            <a:r>
              <a:rPr lang="zh-TW" altLang="zh-TW" sz="2400" b="1" dirty="0">
                <a:latin typeface="+mj-ea"/>
                <a:ea typeface="+mj-ea"/>
              </a:rPr>
              <a:t>。</a:t>
            </a:r>
          </a:p>
          <a:p>
            <a:r>
              <a:rPr lang="zh-TW" altLang="zh-TW" sz="2400" b="1" dirty="0">
                <a:latin typeface="+mj-ea"/>
                <a:ea typeface="+mj-ea"/>
              </a:rPr>
              <a:t>沐浴洗澡或烹煮餐飲，不論天氣多冷，</a:t>
            </a:r>
            <a:r>
              <a:rPr lang="zh-TW" altLang="zh-TW" sz="2400" b="1" u="sng" dirty="0">
                <a:solidFill>
                  <a:srgbClr val="0000CC"/>
                </a:solidFill>
                <a:latin typeface="+mj-ea"/>
                <a:ea typeface="+mj-ea"/>
              </a:rPr>
              <a:t>均應開啟窗戶保持室內空氣流通</a:t>
            </a:r>
            <a:r>
              <a:rPr lang="zh-TW" altLang="zh-TW" sz="2400" b="1" dirty="0">
                <a:latin typeface="+mj-ea"/>
                <a:ea typeface="+mj-ea"/>
              </a:rPr>
              <a:t>。</a:t>
            </a:r>
          </a:p>
          <a:p>
            <a:r>
              <a:rPr lang="zh-TW" altLang="zh-TW" sz="2400" b="1" dirty="0">
                <a:latin typeface="+mj-ea"/>
                <a:ea typeface="+mj-ea"/>
              </a:rPr>
              <a:t>洗澡</a:t>
            </a:r>
            <a:r>
              <a:rPr lang="zh-TW" altLang="en-US" sz="2400" b="1" dirty="0">
                <a:latin typeface="+mj-ea"/>
                <a:ea typeface="+mj-ea"/>
              </a:rPr>
              <a:t>中</a:t>
            </a:r>
            <a:r>
              <a:rPr lang="zh-TW" altLang="zh-TW" sz="2400" b="1" dirty="0">
                <a:latin typeface="+mj-ea"/>
                <a:ea typeface="+mj-ea"/>
              </a:rPr>
              <a:t>或洗完澡後，若</a:t>
            </a:r>
            <a:r>
              <a:rPr lang="zh-TW" altLang="zh-TW" sz="2400" b="1" u="sng" dirty="0">
                <a:solidFill>
                  <a:srgbClr val="0000CC"/>
                </a:solidFill>
                <a:latin typeface="+mj-ea"/>
                <a:ea typeface="+mj-ea"/>
              </a:rPr>
              <a:t>產生頭暈、想吐等不適現象，立即通報</a:t>
            </a:r>
            <a:r>
              <a:rPr lang="en-US" altLang="zh-TW" sz="2400" b="1" u="sng" dirty="0">
                <a:solidFill>
                  <a:srgbClr val="0000CC"/>
                </a:solidFill>
                <a:latin typeface="+mj-ea"/>
                <a:ea typeface="+mj-ea"/>
              </a:rPr>
              <a:t>119</a:t>
            </a:r>
            <a:r>
              <a:rPr lang="zh-TW" altLang="zh-TW" sz="2400" b="1" u="sng" dirty="0">
                <a:solidFill>
                  <a:srgbClr val="0000CC"/>
                </a:solidFill>
                <a:latin typeface="+mj-ea"/>
                <a:ea typeface="+mj-ea"/>
              </a:rPr>
              <a:t>就醫</a:t>
            </a:r>
            <a:r>
              <a:rPr lang="zh-TW" altLang="zh-TW" sz="2400" b="1" dirty="0">
                <a:latin typeface="+mj-ea"/>
                <a:ea typeface="+mj-ea"/>
              </a:rPr>
              <a:t>。</a:t>
            </a:r>
          </a:p>
          <a:p>
            <a:r>
              <a:rPr lang="zh-TW" altLang="zh-TW" sz="2400" b="1" dirty="0">
                <a:latin typeface="+mj-ea"/>
                <a:ea typeface="+mj-ea"/>
              </a:rPr>
              <a:t>若由戶外進入室內，感覺</a:t>
            </a:r>
            <a:r>
              <a:rPr lang="zh-TW" altLang="zh-TW" sz="2400" b="1" u="sng" dirty="0">
                <a:solidFill>
                  <a:srgbClr val="0000CC"/>
                </a:solidFill>
                <a:latin typeface="+mj-ea"/>
                <a:ea typeface="+mj-ea"/>
              </a:rPr>
              <a:t>室內明顯彌漫瓦斯氣味，切勿開啟任何電器及火源開關</a:t>
            </a:r>
            <a:r>
              <a:rPr lang="zh-TW" altLang="zh-TW" sz="2400" b="1" dirty="0">
                <a:latin typeface="+mj-ea"/>
                <a:ea typeface="+mj-ea"/>
              </a:rPr>
              <a:t>，以免發生氣爆。</a:t>
            </a:r>
            <a:endParaRPr lang="zh-TW" altLang="en-US" sz="2400" b="1" dirty="0">
              <a:latin typeface="+mj-ea"/>
              <a:ea typeface="+mj-ea"/>
            </a:endParaRPr>
          </a:p>
          <a:p>
            <a:endParaRPr lang="zh-TW" altLang="en-US" sz="2500" b="1" dirty="0">
              <a:latin typeface="+mj-ea"/>
              <a:ea typeface="+mj-ea"/>
            </a:endParaRPr>
          </a:p>
        </p:txBody>
      </p:sp>
      <p:sp>
        <p:nvSpPr>
          <p:cNvPr id="5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759197" y="6492875"/>
            <a:ext cx="4675120" cy="365125"/>
          </a:xfrm>
        </p:spPr>
        <p:txBody>
          <a:bodyPr/>
          <a:lstStyle/>
          <a:p>
            <a:r>
              <a:rPr lang="zh-TW" altLang="en-US" sz="1800" dirty="0" smtClean="0">
                <a:solidFill>
                  <a:srgbClr val="FF0000"/>
                </a:solidFill>
                <a:latin typeface="+mn-ea"/>
              </a:rPr>
              <a:t>臺北市私立稻江高級商業職業學校</a:t>
            </a:r>
            <a:r>
              <a:rPr lang="en-US" altLang="zh-TW" sz="1800" dirty="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zh-TW" altLang="en-US" sz="1800" dirty="0" smtClean="0">
                <a:solidFill>
                  <a:srgbClr val="FF0000"/>
                </a:solidFill>
                <a:latin typeface="+mn-ea"/>
              </a:rPr>
              <a:t>總務處</a:t>
            </a:r>
            <a:endParaRPr lang="en-US" sz="18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2109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44"/>
    </mc:Choice>
    <mc:Fallback xmlns="">
      <p:transition spd="slow" advTm="1094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759197" y="6492875"/>
            <a:ext cx="4675120" cy="365125"/>
          </a:xfrm>
        </p:spPr>
        <p:txBody>
          <a:bodyPr/>
          <a:lstStyle/>
          <a:p>
            <a:r>
              <a:rPr lang="zh-TW" altLang="en-US" sz="1800" dirty="0" smtClean="0">
                <a:solidFill>
                  <a:srgbClr val="FF0000"/>
                </a:solidFill>
                <a:latin typeface="+mn-ea"/>
              </a:rPr>
              <a:t>臺北市私立稻江高級商業職業學校</a:t>
            </a:r>
            <a:r>
              <a:rPr lang="en-US" altLang="zh-TW" sz="1800" dirty="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zh-TW" altLang="en-US" sz="1800" dirty="0" smtClean="0">
                <a:solidFill>
                  <a:srgbClr val="FF0000"/>
                </a:solidFill>
                <a:latin typeface="+mn-ea"/>
              </a:rPr>
              <a:t>總務處</a:t>
            </a:r>
            <a:endParaRPr lang="en-US" sz="18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68439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304"/>
    </mc:Choice>
    <mc:Fallback xmlns="">
      <p:transition spd="slow" advTm="1130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頁尾版面配置區 3"/>
          <p:cNvSpPr txBox="1">
            <a:spLocks/>
          </p:cNvSpPr>
          <p:nvPr/>
        </p:nvSpPr>
        <p:spPr>
          <a:xfrm>
            <a:off x="3759197" y="6492875"/>
            <a:ext cx="46751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1800" smtClean="0">
                <a:solidFill>
                  <a:srgbClr val="FF0000"/>
                </a:solidFill>
                <a:latin typeface="+mn-ea"/>
              </a:rPr>
              <a:t>臺北市私立稻江高級商業職業學校</a:t>
            </a:r>
            <a:r>
              <a:rPr lang="en-US" altLang="zh-TW" sz="1800" smtClean="0">
                <a:solidFill>
                  <a:srgbClr val="FF0000"/>
                </a:solidFill>
                <a:latin typeface="+mn-ea"/>
              </a:rPr>
              <a:t>-</a:t>
            </a:r>
            <a:r>
              <a:rPr lang="zh-TW" altLang="en-US" sz="1800" smtClean="0">
                <a:solidFill>
                  <a:srgbClr val="FF0000"/>
                </a:solidFill>
                <a:latin typeface="+mn-ea"/>
              </a:rPr>
              <a:t>總務處</a:t>
            </a:r>
            <a:endParaRPr lang="en-US" sz="18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6112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80"/>
    </mc:Choice>
    <mc:Fallback xmlns="">
      <p:transition spd="slow" advTm="1068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248</TotalTime>
  <Words>531</Words>
  <Application>Microsoft Office PowerPoint</Application>
  <PresentationFormat>寬螢幕</PresentationFormat>
  <Paragraphs>39</Paragraphs>
  <Slides>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  <vt:variant>
        <vt:lpstr>自訂放映</vt:lpstr>
      </vt:variant>
      <vt:variant>
        <vt:i4>1</vt:i4>
      </vt:variant>
    </vt:vector>
  </HeadingPairs>
  <TitlesOfParts>
    <vt:vector size="15" baseType="lpstr">
      <vt:lpstr>微軟正黑體</vt:lpstr>
      <vt:lpstr>新細明體</vt:lpstr>
      <vt:lpstr>Arial</vt:lpstr>
      <vt:lpstr>Calibri</vt:lpstr>
      <vt:lpstr>Century Gothic</vt:lpstr>
      <vt:lpstr>Wingdings 3</vt:lpstr>
      <vt:lpstr>絲縷</vt:lpstr>
      <vt:lpstr>防範CO(一氧化碳/瓦斯)中毒宣導~~</vt:lpstr>
      <vt:lpstr>一氧化碳的產生</vt:lpstr>
      <vt:lpstr>什麼情況下，容易發生一氧化碳中毒？</vt:lpstr>
      <vt:lpstr>一氧化碳中毒時，應立即採取處置如下：</vt:lpstr>
      <vt:lpstr>防範一氧化碳中毒，注意事項如下： </vt:lpstr>
      <vt:lpstr>PowerPoint 簡報</vt:lpstr>
      <vt:lpstr>PowerPoint 簡報</vt:lpstr>
      <vt:lpstr>自訂放映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◎防範CO(一氧化碳/瓦斯)中毒宣導來嘍~~</dc:title>
  <dc:creator>Windows 使用者</dc:creator>
  <cp:lastModifiedBy>Lenovo</cp:lastModifiedBy>
  <cp:revision>24</cp:revision>
  <dcterms:created xsi:type="dcterms:W3CDTF">2021-11-02T03:14:46Z</dcterms:created>
  <dcterms:modified xsi:type="dcterms:W3CDTF">2024-11-29T07:46:27Z</dcterms:modified>
</cp:coreProperties>
</file>