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7569200" cy="10699750"/>
  <p:notesSz cx="75692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06" y="-11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hyperlink" Target="https://www.ntsec.gov.tw/article/detail.aspx?a=5078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www.nmns.edu.tw/park_cfpp/" TargetMode="External"/><Relationship Id="rId4" Type="http://schemas.openxmlformats.org/officeDocument/2006/relationships/hyperlink" Target="https://www.nmns.edu.tw/park_921/" TargetMode="External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m.gov.tw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hyperlink" Target="https://education.nstm.gov.tw/fun/page06.html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697484"/>
            <a:ext cx="534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標楷體"/>
                <a:cs typeface="標楷體"/>
              </a:rPr>
              <a:t>附</a:t>
            </a:r>
            <a:r>
              <a:rPr sz="1600" spc="-25" dirty="0">
                <a:latin typeface="標楷體"/>
                <a:cs typeface="標楷體"/>
              </a:rPr>
              <a:t>件</a:t>
            </a:r>
            <a:r>
              <a:rPr sz="1600" spc="-50" dirty="0">
                <a:latin typeface="標楷體"/>
                <a:cs typeface="標楷體"/>
              </a:rPr>
              <a:t>2</a:t>
            </a:r>
            <a:endParaRPr sz="1600">
              <a:latin typeface="標楷體"/>
              <a:cs typeface="標楷體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0268" y="984452"/>
          <a:ext cx="6294119" cy="8604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005">
                <a:tc gridSpan="3">
                  <a:txBody>
                    <a:bodyPr/>
                    <a:lstStyle/>
                    <a:p>
                      <a:pPr marL="298450" marR="3175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標楷體"/>
                          <a:cs typeface="標楷體"/>
                        </a:rPr>
                        <a:t>國</a:t>
                      </a:r>
                      <a:r>
                        <a:rPr sz="1600" spc="-25" dirty="0">
                          <a:latin typeface="標楷體"/>
                          <a:cs typeface="標楷體"/>
                        </a:rPr>
                        <a:t>家防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災</a:t>
                      </a:r>
                      <a:r>
                        <a:rPr sz="1600" spc="-25" dirty="0">
                          <a:latin typeface="標楷體"/>
                          <a:cs typeface="標楷體"/>
                        </a:rPr>
                        <a:t>日各級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學</a:t>
                      </a:r>
                      <a:r>
                        <a:rPr sz="1600" spc="-25" dirty="0">
                          <a:latin typeface="標楷體"/>
                          <a:cs typeface="標楷體"/>
                        </a:rPr>
                        <a:t>校及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幼</a:t>
                      </a:r>
                      <a:r>
                        <a:rPr sz="1600" spc="-25" dirty="0">
                          <a:latin typeface="標楷體"/>
                          <a:cs typeface="標楷體"/>
                        </a:rPr>
                        <a:t>兒園地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震</a:t>
                      </a:r>
                      <a:r>
                        <a:rPr sz="1600" spc="-25" dirty="0">
                          <a:latin typeface="標楷體"/>
                          <a:cs typeface="標楷體"/>
                        </a:rPr>
                        <a:t>避難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掩</a:t>
                      </a:r>
                      <a:r>
                        <a:rPr sz="1600" spc="-25" dirty="0">
                          <a:latin typeface="標楷體"/>
                          <a:cs typeface="標楷體"/>
                        </a:rPr>
                        <a:t>護演練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流</a:t>
                      </a:r>
                      <a:r>
                        <a:rPr sz="1600" spc="-25" dirty="0">
                          <a:latin typeface="標楷體"/>
                          <a:cs typeface="標楷體"/>
                        </a:rPr>
                        <a:t>程及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注</a:t>
                      </a:r>
                      <a:r>
                        <a:rPr sz="1600" spc="-25" dirty="0">
                          <a:latin typeface="標楷體"/>
                          <a:cs typeface="標楷體"/>
                        </a:rPr>
                        <a:t>意事</a:t>
                      </a:r>
                      <a:r>
                        <a:rPr sz="1600" spc="-50" dirty="0">
                          <a:latin typeface="標楷體"/>
                          <a:cs typeface="標楷體"/>
                        </a:rPr>
                        <a:t>項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434340">
                        <a:lnSpc>
                          <a:spcPts val="1415"/>
                        </a:lnSpc>
                      </a:pPr>
                      <a:r>
                        <a:rPr sz="1200" spc="-10" dirty="0">
                          <a:latin typeface="標楷體"/>
                          <a:cs typeface="標楷體"/>
                        </a:rPr>
                        <a:t>演練階段劃分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5960">
                        <a:lnSpc>
                          <a:spcPts val="1415"/>
                        </a:lnSpc>
                      </a:pPr>
                      <a:r>
                        <a:rPr sz="1200" spc="-10" dirty="0">
                          <a:latin typeface="標楷體"/>
                          <a:cs typeface="標楷體"/>
                        </a:rPr>
                        <a:t>校園師生應有作為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415"/>
                        </a:lnSpc>
                      </a:pPr>
                      <a:r>
                        <a:rPr sz="1200" spc="-15" dirty="0">
                          <a:latin typeface="標楷體"/>
                          <a:cs typeface="標楷體"/>
                        </a:rPr>
                        <a:t>注意事項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標楷體"/>
                          <a:cs typeface="標楷體"/>
                        </a:rPr>
                        <a:t>階段</a:t>
                      </a:r>
                      <a:r>
                        <a:rPr sz="1200" b="1" u="sng" spc="-120" dirty="0">
                          <a:uFill>
                            <a:solidFill>
                              <a:srgbClr val="000000"/>
                            </a:solidFill>
                          </a:uFill>
                          <a:latin typeface="標楷體"/>
                          <a:cs typeface="標楷體"/>
                        </a:rPr>
                        <a:t>一： 地</a:t>
                      </a:r>
                      <a:r>
                        <a:rPr sz="12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標楷體"/>
                          <a:cs typeface="標楷體"/>
                        </a:rPr>
                        <a:t>震發</a:t>
                      </a:r>
                      <a:r>
                        <a:rPr sz="12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標楷體"/>
                          <a:cs typeface="標楷體"/>
                        </a:rPr>
                        <a:t>生前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3185" indent="153670">
                        <a:lnSpc>
                          <a:spcPct val="109200"/>
                        </a:lnSpc>
                        <a:spcBef>
                          <a:spcPts val="1030"/>
                        </a:spcBef>
                        <a:buSzPct val="91666"/>
                        <a:buAutoNum type="arabicPeriod"/>
                        <a:tabLst>
                          <a:tab pos="223520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熟悉演練流程及相關應變作</a:t>
                      </a:r>
                      <a:r>
                        <a:rPr sz="1200" spc="-25" dirty="0">
                          <a:latin typeface="標楷體"/>
                          <a:cs typeface="標楷體"/>
                        </a:rPr>
                        <a:t>為。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885" indent="-153670">
                        <a:lnSpc>
                          <a:spcPct val="100000"/>
                        </a:lnSpc>
                        <a:spcBef>
                          <a:spcPts val="130"/>
                        </a:spcBef>
                        <a:buSzPct val="91666"/>
                        <a:buAutoNum type="arabicPeriod"/>
                        <a:tabLst>
                          <a:tab pos="223520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依表定課程正常上課。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 marR="8255" indent="-152400">
                        <a:lnSpc>
                          <a:spcPts val="1380"/>
                        </a:lnSpc>
                        <a:spcBef>
                          <a:spcPts val="20"/>
                        </a:spcBef>
                        <a:buSzPct val="91666"/>
                        <a:buAutoNum type="arabicPeriod"/>
                        <a:tabLst>
                          <a:tab pos="236220" algn="l"/>
                        </a:tabLst>
                      </a:pPr>
                      <a:r>
                        <a:rPr sz="1200" spc="45" dirty="0">
                          <a:latin typeface="標楷體"/>
                          <a:cs typeface="標楷體"/>
                        </a:rPr>
                        <a:t>針對演練程序及避難掩護動作要</a:t>
                      </a:r>
                      <a:r>
                        <a:rPr sz="1200" spc="-10" dirty="0">
                          <a:latin typeface="標楷體"/>
                          <a:cs typeface="標楷體"/>
                        </a:rPr>
                        <a:t>領再次強調與說明。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marR="67310" indent="-152400" algn="just">
                        <a:lnSpc>
                          <a:spcPct val="108300"/>
                        </a:lnSpc>
                        <a:spcBef>
                          <a:spcPts val="5"/>
                        </a:spcBef>
                        <a:buSzPct val="91666"/>
                        <a:buAutoNum type="arabicPeriod"/>
                        <a:tabLst>
                          <a:tab pos="243840" algn="l"/>
                        </a:tabLst>
                      </a:pPr>
                      <a:r>
                        <a:rPr sz="1200" spc="100" dirty="0">
                          <a:latin typeface="標楷體"/>
                          <a:cs typeface="標楷體"/>
                        </a:rPr>
                        <a:t>完成警報設備測試、教室書櫃</a:t>
                      </a:r>
                      <a:r>
                        <a:rPr sz="1200" spc="114" dirty="0">
                          <a:latin typeface="標楷體"/>
                          <a:cs typeface="標楷體"/>
                        </a:rPr>
                        <a:t>懸掛物固定、疏散路線障礙清</a:t>
                      </a:r>
                      <a:r>
                        <a:rPr sz="1200" spc="-5" dirty="0">
                          <a:latin typeface="標楷體"/>
                          <a:cs typeface="標楷體"/>
                        </a:rPr>
                        <a:t>除等工作之執行與確認。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79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b="1" spc="-20" dirty="0">
                          <a:latin typeface="標楷體"/>
                          <a:cs typeface="標楷體"/>
                        </a:rPr>
                        <a:t>階段二</a:t>
                      </a:r>
                      <a:r>
                        <a:rPr sz="1200" b="1" spc="-10" dirty="0">
                          <a:latin typeface="標楷體"/>
                          <a:cs typeface="標楷體"/>
                        </a:rPr>
                        <a:t>：</a:t>
                      </a:r>
                      <a:r>
                        <a:rPr sz="1200" b="1" spc="-20" dirty="0">
                          <a:latin typeface="標楷體"/>
                          <a:cs typeface="標楷體"/>
                        </a:rPr>
                        <a:t>地震發</a:t>
                      </a:r>
                      <a:r>
                        <a:rPr sz="1200" b="1" spc="-50" dirty="0">
                          <a:latin typeface="標楷體"/>
                          <a:cs typeface="標楷體"/>
                        </a:rPr>
                        <a:t>生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68580" marR="39370" algn="just">
                        <a:lnSpc>
                          <a:spcPct val="103000"/>
                        </a:lnSpc>
                        <a:spcBef>
                          <a:spcPts val="15"/>
                        </a:spcBef>
                      </a:pPr>
                      <a:r>
                        <a:rPr sz="1200" spc="180" dirty="0">
                          <a:latin typeface="標楷體"/>
                          <a:cs typeface="標楷體"/>
                        </a:rPr>
                        <a:t>【 運用校內廣播系</a:t>
                      </a:r>
                      <a:r>
                        <a:rPr sz="1200" spc="-360" dirty="0">
                          <a:latin typeface="標楷體"/>
                          <a:cs typeface="標楷體"/>
                        </a:rPr>
                        <a:t> </a:t>
                      </a:r>
                      <a:r>
                        <a:rPr sz="1200" spc="114" dirty="0">
                          <a:latin typeface="標楷體"/>
                          <a:cs typeface="標楷體"/>
                        </a:rPr>
                        <a:t>統、喊話器或依各校</a:t>
                      </a:r>
                      <a:r>
                        <a:rPr sz="1200" spc="65" dirty="0">
                          <a:latin typeface="標楷體"/>
                          <a:cs typeface="標楷體"/>
                        </a:rPr>
                        <a:t>現有設施發布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（</a:t>
                      </a:r>
                      <a:r>
                        <a:rPr sz="1200" spc="60" dirty="0">
                          <a:latin typeface="標楷體"/>
                          <a:cs typeface="標楷體"/>
                        </a:rPr>
                        <a:t> 全國</a:t>
                      </a:r>
                      <a:r>
                        <a:rPr sz="1200" spc="114" dirty="0">
                          <a:latin typeface="標楷體"/>
                          <a:cs typeface="標楷體"/>
                        </a:rPr>
                        <a:t>高級中等以下學校應配合交通部中央氣象</a:t>
                      </a:r>
                      <a:r>
                        <a:rPr sz="1200" spc="135" dirty="0">
                          <a:latin typeface="標楷體"/>
                          <a:cs typeface="標楷體"/>
                        </a:rPr>
                        <a:t>局強震即時警報軟體</a:t>
                      </a:r>
                      <a:r>
                        <a:rPr sz="1200" spc="130" dirty="0">
                          <a:latin typeface="標楷體"/>
                          <a:cs typeface="標楷體"/>
                        </a:rPr>
                        <a:t>之模擬地震訊息辦理</a:t>
                      </a:r>
                      <a:r>
                        <a:rPr sz="1200" spc="-65" dirty="0">
                          <a:latin typeface="標楷體"/>
                          <a:cs typeface="標楷體"/>
                        </a:rPr>
                        <a:t>演練， 若 上 開 軟 體</a:t>
                      </a:r>
                      <a:r>
                        <a:rPr sz="1200" spc="45" dirty="0">
                          <a:latin typeface="標楷體"/>
                          <a:cs typeface="標楷體"/>
                        </a:rPr>
                        <a:t>未發布警示聲響， 請</a:t>
                      </a:r>
                      <a:r>
                        <a:rPr sz="1200" spc="125" dirty="0">
                          <a:latin typeface="標楷體"/>
                          <a:cs typeface="標楷體"/>
                        </a:rPr>
                        <a:t>學校自主啟動或依前</a:t>
                      </a:r>
                      <a:r>
                        <a:rPr sz="1200" spc="15" dirty="0">
                          <a:latin typeface="標楷體"/>
                          <a:cs typeface="標楷體"/>
                        </a:rPr>
                        <a:t>述設施辦理演練</a:t>
                      </a:r>
                      <a:r>
                        <a:rPr sz="1200" spc="-600" dirty="0">
                          <a:latin typeface="標楷體"/>
                          <a:cs typeface="標楷體"/>
                        </a:rPr>
                        <a:t>）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】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12318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8265" marR="58419" algn="just">
                        <a:lnSpc>
                          <a:spcPct val="1088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地震發生時首要保護自己，優先執行「趴下、掩護、穩住」</a:t>
                      </a:r>
                      <a:r>
                        <a:rPr sz="1200" spc="-10" dirty="0">
                          <a:latin typeface="標楷體"/>
                          <a:cs typeface="標楷體"/>
                        </a:rPr>
                        <a:t>抗震保命三步驟。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 marR="31750" indent="-88900" algn="just">
                        <a:lnSpc>
                          <a:spcPct val="83500"/>
                        </a:lnSpc>
                        <a:spcBef>
                          <a:spcPts val="105"/>
                        </a:spcBef>
                        <a:buSzPct val="91666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師生應注意自身安全，保護頭頸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部，避免掉落物砸傷</a:t>
                      </a:r>
                      <a:r>
                        <a:rPr sz="1400" spc="-580" dirty="0">
                          <a:latin typeface="標楷體"/>
                          <a:cs typeface="標楷體"/>
                        </a:rPr>
                        <a:t>。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（</a:t>
                      </a:r>
                      <a:r>
                        <a:rPr sz="1200" spc="-15" dirty="0">
                          <a:latin typeface="標楷體"/>
                          <a:cs typeface="標楷體"/>
                        </a:rPr>
                        <a:t>因頭頸部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最為脆弱</a:t>
                      </a:r>
                      <a:r>
                        <a:rPr sz="1200" spc="-50" dirty="0">
                          <a:latin typeface="標楷體"/>
                          <a:cs typeface="標楷體"/>
                        </a:rPr>
                        <a:t>）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34950" marR="99060" indent="-165735" algn="just">
                        <a:lnSpc>
                          <a:spcPts val="1500"/>
                        </a:lnSpc>
                        <a:spcBef>
                          <a:spcPts val="15"/>
                        </a:spcBef>
                        <a:buSzPct val="91666"/>
                        <a:buAutoNum type="arabicPeriod"/>
                        <a:tabLst>
                          <a:tab pos="249554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室內：應儘量在桌下趴下(雙肘	貼地，雙腳貼地)，並以雙手緊	</a:t>
                      </a:r>
                      <a:r>
                        <a:rPr sz="1200" spc="-10" dirty="0">
                          <a:latin typeface="標楷體"/>
                          <a:cs typeface="標楷體"/>
                        </a:rPr>
                        <a:t>握住桌腳。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buFont typeface="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9885" marR="317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900" spc="-20" dirty="0">
                          <a:latin typeface="標楷體"/>
                          <a:cs typeface="標楷體"/>
                        </a:rPr>
                        <a:t>圖示來源:教育部</a:t>
                      </a:r>
                      <a:endParaRPr sz="900">
                        <a:latin typeface="標楷體"/>
                        <a:cs typeface="標楷體"/>
                      </a:endParaRPr>
                    </a:p>
                    <a:p>
                      <a:pPr marL="234950" marR="193040" indent="-165735">
                        <a:lnSpc>
                          <a:spcPct val="104200"/>
                        </a:lnSpc>
                        <a:spcBef>
                          <a:spcPts val="105"/>
                        </a:spcBef>
                        <a:buSzPct val="91666"/>
                        <a:buAutoNum type="arabicPeriod" startAt="3"/>
                        <a:tabLst>
                          <a:tab pos="679450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室外：應保護頭頸部，避開可	</a:t>
                      </a:r>
                      <a:r>
                        <a:rPr sz="1200" spc="-10" dirty="0">
                          <a:latin typeface="標楷體"/>
                          <a:cs typeface="標楷體"/>
                        </a:rPr>
                        <a:t>能的掉落物。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spc="-20" dirty="0">
                          <a:latin typeface="標楷體"/>
                          <a:cs typeface="標楷體"/>
                        </a:rPr>
                        <a:t>階段三</a:t>
                      </a:r>
                      <a:r>
                        <a:rPr sz="1200" b="1" spc="-10" dirty="0">
                          <a:latin typeface="標楷體"/>
                          <a:cs typeface="標楷體"/>
                        </a:rPr>
                        <a:t>：</a:t>
                      </a:r>
                      <a:r>
                        <a:rPr sz="1200" b="1" spc="-20" dirty="0">
                          <a:latin typeface="標楷體"/>
                          <a:cs typeface="標楷體"/>
                        </a:rPr>
                        <a:t>地震稍</a:t>
                      </a:r>
                      <a:r>
                        <a:rPr sz="1200" b="1" spc="-50" dirty="0">
                          <a:latin typeface="標楷體"/>
                          <a:cs typeface="標楷體"/>
                        </a:rPr>
                        <a:t>歇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 indent="-152400">
                        <a:lnSpc>
                          <a:spcPts val="1380"/>
                        </a:lnSpc>
                        <a:spcBef>
                          <a:spcPts val="25"/>
                        </a:spcBef>
                        <a:buSzPct val="91666"/>
                        <a:buAutoNum type="arabicPeriod"/>
                        <a:tabLst>
                          <a:tab pos="231775" algn="l"/>
                        </a:tabLst>
                      </a:pPr>
                      <a:r>
                        <a:rPr sz="1200" spc="5" dirty="0">
                          <a:latin typeface="標楷體"/>
                          <a:cs typeface="標楷體"/>
                        </a:rPr>
                        <a:t>地震稍歇後，再關閉電源並</a:t>
                      </a:r>
                      <a:r>
                        <a:rPr sz="1200" spc="-5" dirty="0">
                          <a:latin typeface="標楷體"/>
                          <a:cs typeface="標楷體"/>
                        </a:rPr>
                        <a:t>檢查逃生出口及動線。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indent="-152400" algn="just">
                        <a:lnSpc>
                          <a:spcPts val="1380"/>
                        </a:lnSpc>
                        <a:buSzPct val="91666"/>
                        <a:buAutoNum type="arabicPeriod"/>
                        <a:tabLst>
                          <a:tab pos="233679" algn="l"/>
                        </a:tabLst>
                      </a:pPr>
                      <a:r>
                        <a:rPr sz="1200" spc="5" dirty="0">
                          <a:latin typeface="標楷體"/>
                          <a:cs typeface="標楷體"/>
                        </a:rPr>
                        <a:t>成立緊急應變小組，由指揮</a:t>
                      </a:r>
                      <a:r>
                        <a:rPr sz="1200" spc="80" dirty="0">
                          <a:latin typeface="標楷體"/>
                          <a:cs typeface="標楷體"/>
                        </a:rPr>
                        <a:t>官（</a:t>
                      </a:r>
                      <a:r>
                        <a:rPr sz="1200" spc="40" dirty="0">
                          <a:latin typeface="標楷體"/>
                          <a:cs typeface="標楷體"/>
                        </a:rPr>
                        <a:t>校長或代理人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）</a:t>
                      </a:r>
                      <a:r>
                        <a:rPr sz="1200" spc="20" dirty="0">
                          <a:latin typeface="標楷體"/>
                          <a:cs typeface="標楷體"/>
                        </a:rPr>
                        <a:t>判斷緊</a:t>
                      </a:r>
                      <a:r>
                        <a:rPr sz="1200" spc="-10" dirty="0">
                          <a:latin typeface="標楷體"/>
                          <a:cs typeface="標楷體"/>
                        </a:rPr>
                        <a:t>急疏散方式。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indent="-152400" algn="just">
                        <a:lnSpc>
                          <a:spcPts val="1380"/>
                        </a:lnSpc>
                        <a:buSzPct val="91666"/>
                        <a:buAutoNum type="arabicPeriod"/>
                        <a:tabLst>
                          <a:tab pos="231775" algn="l"/>
                        </a:tabLst>
                      </a:pPr>
                      <a:r>
                        <a:rPr sz="1200" spc="5" dirty="0">
                          <a:latin typeface="標楷體"/>
                          <a:cs typeface="標楷體"/>
                        </a:rPr>
                        <a:t>聽從師長指示依平時規劃之</a:t>
                      </a:r>
                      <a:r>
                        <a:rPr sz="1200" spc="45" dirty="0">
                          <a:latin typeface="標楷體"/>
                          <a:cs typeface="標楷體"/>
                        </a:rPr>
                        <a:t>路線進 行避難疏散</a:t>
                      </a:r>
                      <a:r>
                        <a:rPr sz="1200" spc="70" dirty="0">
                          <a:latin typeface="標楷體"/>
                          <a:cs typeface="標楷體"/>
                        </a:rPr>
                        <a:t>（</a:t>
                      </a:r>
                      <a:r>
                        <a:rPr sz="1200" spc="10" dirty="0">
                          <a:latin typeface="標楷體"/>
                          <a:cs typeface="標楷體"/>
                        </a:rPr>
                        <a:t>離開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場所時再予以關閉電源</a:t>
                      </a:r>
                      <a:r>
                        <a:rPr sz="1200" spc="-600" dirty="0">
                          <a:latin typeface="標楷體"/>
                          <a:cs typeface="標楷體"/>
                        </a:rPr>
                        <a:t>）</a:t>
                      </a:r>
                      <a:r>
                        <a:rPr sz="1200" spc="-50" dirty="0">
                          <a:latin typeface="標楷體"/>
                          <a:cs typeface="標楷體"/>
                        </a:rPr>
                        <a:t>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41935" indent="-172720" algn="just">
                        <a:lnSpc>
                          <a:spcPct val="100000"/>
                        </a:lnSpc>
                        <a:spcBef>
                          <a:spcPts val="120"/>
                        </a:spcBef>
                        <a:buSzPct val="91666"/>
                        <a:buAutoNum type="arabicPeriod"/>
                        <a:tabLst>
                          <a:tab pos="242570" algn="l"/>
                        </a:tabLst>
                      </a:pPr>
                      <a:r>
                        <a:rPr sz="1200" spc="114" dirty="0">
                          <a:latin typeface="標楷體"/>
                          <a:cs typeface="標楷體"/>
                        </a:rPr>
                        <a:t>抵達安全疏散地點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（</a:t>
                      </a:r>
                      <a:r>
                        <a:rPr sz="1200" spc="-140" dirty="0">
                          <a:latin typeface="標楷體"/>
                          <a:cs typeface="標楷體"/>
                        </a:rPr>
                        <a:t> 抵達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0" marR="10795" indent="-152400">
                        <a:lnSpc>
                          <a:spcPts val="138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241300" algn="l"/>
                        </a:tabLst>
                      </a:pPr>
                      <a:r>
                        <a:rPr sz="1200" spc="10" dirty="0">
                          <a:latin typeface="標楷體"/>
                          <a:cs typeface="標楷體"/>
                        </a:rPr>
                        <a:t>以具備緩衝保護功能的物品保護</a:t>
                      </a:r>
                      <a:r>
                        <a:rPr sz="1200" spc="-15" dirty="0">
                          <a:latin typeface="標楷體"/>
                          <a:cs typeface="標楷體"/>
                        </a:rPr>
                        <a:t>頭頸部。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34315" marR="3175" indent="-165100">
                        <a:lnSpc>
                          <a:spcPts val="1330"/>
                        </a:lnSpc>
                        <a:buAutoNum type="arabicPeriod"/>
                        <a:tabLst>
                          <a:tab pos="234950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特殊需求學生應事先指定適當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人員協助避難疏散；演練當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marR="100965">
                        <a:lnSpc>
                          <a:spcPts val="149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時，避難引導人員請落實協助避</a:t>
                      </a:r>
                      <a:r>
                        <a:rPr sz="1200" spc="-15" dirty="0">
                          <a:latin typeface="標楷體"/>
                          <a:cs typeface="標楷體"/>
                        </a:rPr>
                        <a:t>難疏散。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marR="8255" indent="-152400" algn="just">
                        <a:lnSpc>
                          <a:spcPts val="1380"/>
                        </a:lnSpc>
                        <a:spcBef>
                          <a:spcPts val="95"/>
                        </a:spcBef>
                        <a:buAutoNum type="arabicPeriod" startAt="3"/>
                        <a:tabLst>
                          <a:tab pos="236220" algn="l"/>
                        </a:tabLst>
                      </a:pPr>
                      <a:r>
                        <a:rPr sz="1200" spc="45" dirty="0">
                          <a:latin typeface="標楷體"/>
                          <a:cs typeface="標楷體"/>
                        </a:rPr>
                        <a:t>不推、不跑、不語，在避難引導</a:t>
                      </a:r>
                      <a:r>
                        <a:rPr sz="1200" spc="145" dirty="0">
                          <a:latin typeface="標楷體"/>
                          <a:cs typeface="標楷體"/>
                        </a:rPr>
                        <a:t>人員引導下至安全疏散地點集</a:t>
                      </a:r>
                      <a:r>
                        <a:rPr sz="1200" spc="-25" dirty="0">
                          <a:latin typeface="標楷體"/>
                          <a:cs typeface="標楷體"/>
                        </a:rPr>
                        <a:t>合。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8580" marR="212090">
                        <a:lnSpc>
                          <a:spcPct val="108500"/>
                        </a:lnSpc>
                      </a:pPr>
                      <a:r>
                        <a:rPr sz="1200" dirty="0">
                          <a:latin typeface="標楷體"/>
                          <a:cs typeface="標楷體"/>
                        </a:rPr>
                        <a:t>（</a:t>
                      </a:r>
                      <a:r>
                        <a:rPr sz="1200" spc="-10" dirty="0">
                          <a:latin typeface="標楷體"/>
                          <a:cs typeface="標楷體"/>
                        </a:rPr>
                        <a:t>以警示聲響或廣播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方式發布</a:t>
                      </a:r>
                      <a:r>
                        <a:rPr sz="1200" spc="-50" dirty="0">
                          <a:latin typeface="標楷體"/>
                          <a:cs typeface="標楷體"/>
                        </a:rPr>
                        <a:t>）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ts val="1105"/>
                        </a:lnSpc>
                      </a:pPr>
                      <a:r>
                        <a:rPr sz="1200" spc="110" dirty="0">
                          <a:latin typeface="標楷體"/>
                          <a:cs typeface="標楷體"/>
                        </a:rPr>
                        <a:t>時間得視各校地形狀況、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marR="52069">
                        <a:lnSpc>
                          <a:spcPts val="156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幅員大小、疏散動線流暢度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等情形調整</a:t>
                      </a:r>
                      <a:r>
                        <a:rPr sz="1200" spc="-600" dirty="0">
                          <a:latin typeface="標楷體"/>
                          <a:cs typeface="標楷體"/>
                        </a:rPr>
                        <a:t>）</a:t>
                      </a:r>
                      <a:r>
                        <a:rPr sz="1200" spc="-50" dirty="0">
                          <a:latin typeface="標楷體"/>
                          <a:cs typeface="標楷體"/>
                        </a:rPr>
                        <a:t>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69850">
                        <a:lnSpc>
                          <a:spcPts val="1335"/>
                        </a:lnSpc>
                      </a:pPr>
                      <a:r>
                        <a:rPr sz="1200" dirty="0">
                          <a:latin typeface="標楷體"/>
                          <a:cs typeface="標楷體"/>
                        </a:rPr>
                        <a:t>5</a:t>
                      </a:r>
                      <a:r>
                        <a:rPr sz="1200" spc="-5" dirty="0">
                          <a:latin typeface="標楷體"/>
                          <a:cs typeface="標楷體"/>
                        </a:rPr>
                        <a:t>.各班任課老師於疏散集合後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marR="59055">
                        <a:lnSpc>
                          <a:spcPct val="102499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標楷體"/>
                          <a:cs typeface="標楷體"/>
                        </a:rPr>
                        <a:t>5</a:t>
                      </a:r>
                      <a:r>
                        <a:rPr sz="1200" spc="-5" dirty="0">
                          <a:latin typeface="標楷體"/>
                          <a:cs typeface="標楷體"/>
                        </a:rPr>
                        <a:t>分鐘 內完成人員清點及回報，並安撫學生情緒。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 indent="-179070">
                        <a:lnSpc>
                          <a:spcPts val="1095"/>
                        </a:lnSpc>
                        <a:buAutoNum type="arabicPeriod" startAt="4"/>
                        <a:tabLst>
                          <a:tab pos="248920" algn="l"/>
                        </a:tabLst>
                      </a:pPr>
                      <a:r>
                        <a:rPr sz="1200" spc="150" dirty="0">
                          <a:latin typeface="標楷體"/>
                          <a:cs typeface="標楷體"/>
                        </a:rPr>
                        <a:t>以班級為單位在指定位置集合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marR="19050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spc="70" dirty="0">
                          <a:latin typeface="標楷體"/>
                          <a:cs typeface="標楷體"/>
                        </a:rPr>
                        <a:t>（</a:t>
                      </a:r>
                      <a:r>
                        <a:rPr sz="1200" spc="45" dirty="0">
                          <a:latin typeface="標楷體"/>
                          <a:cs typeface="標楷體"/>
                        </a:rPr>
                        <a:t>集合地點在空曠場所時，不需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再用物品護頭</a:t>
                      </a:r>
                      <a:r>
                        <a:rPr sz="1200" spc="-600" dirty="0">
                          <a:latin typeface="標楷體"/>
                          <a:cs typeface="標楷體"/>
                        </a:rPr>
                        <a:t>）</a:t>
                      </a:r>
                      <a:r>
                        <a:rPr sz="1200" spc="-50" dirty="0">
                          <a:latin typeface="標楷體"/>
                          <a:cs typeface="標楷體"/>
                        </a:rPr>
                        <a:t>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marR="193040" indent="-152400">
                        <a:lnSpc>
                          <a:spcPts val="1560"/>
                        </a:lnSpc>
                        <a:spcBef>
                          <a:spcPts val="5"/>
                        </a:spcBef>
                        <a:buAutoNum type="arabicPeriod" startAt="5"/>
                        <a:tabLst>
                          <a:tab pos="234950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任課老師請確實清點人數，並</a:t>
                      </a:r>
                      <a:r>
                        <a:rPr sz="1200" spc="-10" dirty="0">
                          <a:latin typeface="標楷體"/>
                          <a:cs typeface="標楷體"/>
                        </a:rPr>
                        <a:t>逐級完成安全回報。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22250" marR="193040" indent="-152400">
                        <a:lnSpc>
                          <a:spcPts val="1560"/>
                        </a:lnSpc>
                        <a:buAutoNum type="arabicPeriod" startAt="5"/>
                        <a:tabLst>
                          <a:tab pos="234950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依學校課程排定，返回授課地點上課。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0160">
                <a:tc gridSpan="3">
                  <a:txBody>
                    <a:bodyPr/>
                    <a:lstStyle/>
                    <a:p>
                      <a:pPr marL="86995" marR="3175">
                        <a:lnSpc>
                          <a:spcPts val="1355"/>
                        </a:lnSpc>
                      </a:pPr>
                      <a:r>
                        <a:rPr sz="1200" spc="-20" dirty="0">
                          <a:latin typeface="標楷體"/>
                          <a:cs typeface="標楷體"/>
                        </a:rPr>
                        <a:t>備註：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40029" marR="3175" indent="-153670">
                        <a:lnSpc>
                          <a:spcPts val="1430"/>
                        </a:lnSpc>
                        <a:buSzPct val="91666"/>
                        <a:buAutoNum type="arabicPeriod"/>
                        <a:tabLst>
                          <a:tab pos="240665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本市高級中等以下學校於 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9</a:t>
                      </a:r>
                      <a:r>
                        <a:rPr sz="1200" spc="-5" dirty="0">
                          <a:latin typeface="標楷體"/>
                          <a:cs typeface="標楷體"/>
                        </a:rPr>
                        <a:t> 月 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21</a:t>
                      </a:r>
                      <a:r>
                        <a:rPr sz="1200" spc="-5" dirty="0">
                          <a:latin typeface="標楷體"/>
                          <a:cs typeface="標楷體"/>
                        </a:rPr>
                        <a:t> 日上午 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9</a:t>
                      </a:r>
                      <a:r>
                        <a:rPr sz="1200" spc="-5" dirty="0">
                          <a:latin typeface="標楷體"/>
                          <a:cs typeface="標楷體"/>
                        </a:rPr>
                        <a:t> 時 </a:t>
                      </a:r>
                      <a:r>
                        <a:rPr sz="1200" dirty="0">
                          <a:latin typeface="標楷體"/>
                          <a:cs typeface="標楷體"/>
                        </a:rPr>
                        <a:t>21</a:t>
                      </a:r>
                      <a:r>
                        <a:rPr sz="1200" spc="-5" dirty="0">
                          <a:latin typeface="標楷體"/>
                          <a:cs typeface="標楷體"/>
                        </a:rPr>
                        <a:t> 分進行地震演練，並完成階段一、階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315595" marR="217170">
                        <a:lnSpc>
                          <a:spcPct val="108300"/>
                        </a:lnSpc>
                      </a:pPr>
                      <a:r>
                        <a:rPr sz="1200" spc="-10" dirty="0">
                          <a:latin typeface="標楷體"/>
                          <a:cs typeface="標楷體"/>
                        </a:rPr>
                        <a:t>段二及階段三演練流程 ，以「趴下、掩護、穩住」抗震保命三步驟為演練實施重點；</a:t>
                      </a:r>
                      <a:r>
                        <a:rPr sz="1200" spc="-5" dirty="0">
                          <a:latin typeface="標楷體"/>
                          <a:cs typeface="標楷體"/>
                        </a:rPr>
                        <a:t>疏散避難階段以「不推、不跑、 不語」為重點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40029" marR="3175" indent="-153670">
                        <a:lnSpc>
                          <a:spcPts val="1360"/>
                        </a:lnSpc>
                        <a:spcBef>
                          <a:spcPts val="215"/>
                        </a:spcBef>
                        <a:buSzPct val="91666"/>
                        <a:buAutoNum type="arabicPeriod" startAt="2"/>
                        <a:tabLst>
                          <a:tab pos="240665" algn="l"/>
                        </a:tabLst>
                      </a:pPr>
                      <a:r>
                        <a:rPr sz="1200" spc="-5" dirty="0">
                          <a:latin typeface="標楷體"/>
                          <a:cs typeface="標楷體"/>
                        </a:rPr>
                        <a:t>如遇雨天，請攜帶雨具，進行疏散演練。</a:t>
                      </a:r>
                      <a:endParaRPr sz="1200">
                        <a:latin typeface="標楷體"/>
                        <a:cs typeface="標楷體"/>
                      </a:endParaRPr>
                    </a:p>
                    <a:p>
                      <a:pPr marL="247650" marR="3175" indent="-153670">
                        <a:lnSpc>
                          <a:spcPts val="1360"/>
                        </a:lnSpc>
                        <a:buSzPct val="91666"/>
                        <a:buAutoNum type="arabicPeriod" startAt="2"/>
                        <a:tabLst>
                          <a:tab pos="248285" algn="l"/>
                        </a:tabLst>
                      </a:pPr>
                      <a:r>
                        <a:rPr sz="1200" dirty="0">
                          <a:latin typeface="標楷體"/>
                          <a:cs typeface="標楷體"/>
                        </a:rPr>
                        <a:t>幼兒園欲接收地震警報請參考附件4</a:t>
                      </a:r>
                      <a:r>
                        <a:rPr sz="1200" spc="-45" dirty="0">
                          <a:latin typeface="標楷體"/>
                          <a:cs typeface="標楷體"/>
                        </a:rPr>
                        <a:t>「幼兒園地震預警警報接收模式」。</a:t>
                      </a:r>
                      <a:endParaRPr sz="12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024" y="697484"/>
            <a:ext cx="3378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3900" algn="l"/>
              </a:tabLst>
            </a:pPr>
            <a:r>
              <a:rPr sz="1600" spc="-10" dirty="0">
                <a:latin typeface="標楷體"/>
                <a:cs typeface="標楷體"/>
              </a:rPr>
              <a:t>附</a:t>
            </a:r>
            <a:r>
              <a:rPr sz="1600" spc="-30" dirty="0">
                <a:latin typeface="標楷體"/>
                <a:cs typeface="標楷體"/>
              </a:rPr>
              <a:t>件</a:t>
            </a:r>
            <a:r>
              <a:rPr sz="1600" spc="-50" dirty="0">
                <a:latin typeface="標楷體"/>
                <a:cs typeface="標楷體"/>
              </a:rPr>
              <a:t>3</a:t>
            </a:r>
            <a:r>
              <a:rPr sz="1600" dirty="0">
                <a:latin typeface="標楷體"/>
                <a:cs typeface="標楷體"/>
              </a:rPr>
              <a:t>	</a:t>
            </a:r>
            <a:r>
              <a:rPr sz="1600" spc="-25" dirty="0">
                <a:latin typeface="標楷體"/>
                <a:cs typeface="標楷體"/>
              </a:rPr>
              <a:t>幼</a:t>
            </a:r>
            <a:r>
              <a:rPr sz="1600" spc="-10" dirty="0">
                <a:latin typeface="標楷體"/>
                <a:cs typeface="標楷體"/>
              </a:rPr>
              <a:t>兒</a:t>
            </a:r>
            <a:r>
              <a:rPr sz="1600" spc="-25" dirty="0">
                <a:latin typeface="標楷體"/>
                <a:cs typeface="標楷體"/>
              </a:rPr>
              <a:t>園地</a:t>
            </a:r>
            <a:r>
              <a:rPr sz="1600" spc="-10" dirty="0">
                <a:latin typeface="標楷體"/>
                <a:cs typeface="標楷體"/>
              </a:rPr>
              <a:t>震</a:t>
            </a:r>
            <a:r>
              <a:rPr sz="1600" spc="-25" dirty="0">
                <a:latin typeface="標楷體"/>
                <a:cs typeface="標楷體"/>
              </a:rPr>
              <a:t>預警</a:t>
            </a:r>
            <a:r>
              <a:rPr sz="1600" spc="-10" dirty="0">
                <a:latin typeface="標楷體"/>
                <a:cs typeface="標楷體"/>
              </a:rPr>
              <a:t>警</a:t>
            </a:r>
            <a:r>
              <a:rPr sz="1600" spc="-25" dirty="0">
                <a:latin typeface="標楷體"/>
                <a:cs typeface="標楷體"/>
              </a:rPr>
              <a:t>報應變</a:t>
            </a:r>
            <a:r>
              <a:rPr sz="1600" spc="-10" dirty="0">
                <a:latin typeface="標楷體"/>
                <a:cs typeface="標楷體"/>
              </a:rPr>
              <a:t>模</a:t>
            </a:r>
            <a:r>
              <a:rPr sz="1600" spc="-50" dirty="0">
                <a:latin typeface="標楷體"/>
                <a:cs typeface="標楷體"/>
              </a:rPr>
              <a:t>式</a:t>
            </a:r>
            <a:endParaRPr sz="1600">
              <a:latin typeface="標楷體"/>
              <a:cs typeface="標楷體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1182649"/>
            <a:ext cx="6159500" cy="86012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324" y="-42265"/>
            <a:ext cx="5886450" cy="81343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344795" algn="ctr">
              <a:lnSpc>
                <a:spcPct val="100000"/>
              </a:lnSpc>
              <a:spcBef>
                <a:spcPts val="254"/>
              </a:spcBef>
            </a:pPr>
            <a:r>
              <a:rPr sz="1600" spc="-10" dirty="0">
                <a:latin typeface="標楷體"/>
                <a:cs typeface="標楷體"/>
              </a:rPr>
              <a:t>附</a:t>
            </a:r>
            <a:r>
              <a:rPr sz="1600" spc="-25" dirty="0">
                <a:latin typeface="標楷體"/>
                <a:cs typeface="標楷體"/>
              </a:rPr>
              <a:t>件</a:t>
            </a:r>
            <a:r>
              <a:rPr sz="1600" spc="-50" dirty="0">
                <a:latin typeface="標楷體"/>
                <a:cs typeface="標楷體"/>
              </a:rPr>
              <a:t>4</a:t>
            </a:r>
            <a:endParaRPr sz="1600">
              <a:latin typeface="標楷體"/>
              <a:cs typeface="標楷體"/>
            </a:endParaRPr>
          </a:p>
          <a:p>
            <a:pPr marL="328930" algn="ctr">
              <a:lnSpc>
                <a:spcPct val="100000"/>
              </a:lnSpc>
              <a:spcBef>
                <a:spcPts val="155"/>
              </a:spcBef>
            </a:pPr>
            <a:r>
              <a:rPr sz="1600" b="1" spc="-25" dirty="0">
                <a:latin typeface="標楷體"/>
                <a:cs typeface="標楷體"/>
              </a:rPr>
              <a:t>學校地震避難掩護應變參考程</a:t>
            </a:r>
            <a:r>
              <a:rPr sz="1600" b="1" spc="-50" dirty="0">
                <a:latin typeface="標楷體"/>
                <a:cs typeface="標楷體"/>
              </a:rPr>
              <a:t>序</a:t>
            </a:r>
            <a:endParaRPr sz="1600">
              <a:latin typeface="標楷體"/>
              <a:cs typeface="標楷體"/>
            </a:endParaRPr>
          </a:p>
          <a:p>
            <a:pPr marL="3807460">
              <a:lnSpc>
                <a:spcPct val="100000"/>
              </a:lnSpc>
              <a:spcBef>
                <a:spcPts val="185"/>
              </a:spcBef>
            </a:pPr>
            <a:r>
              <a:rPr sz="1200" spc="-60" dirty="0">
                <a:latin typeface="標楷體"/>
                <a:cs typeface="標楷體"/>
              </a:rPr>
              <a:t>參考資料來源：內政部、教育部</a:t>
            </a:r>
            <a:endParaRPr sz="1200">
              <a:latin typeface="標楷體"/>
              <a:cs typeface="標楷體"/>
            </a:endParaRPr>
          </a:p>
          <a:p>
            <a:pPr marL="937260" marR="20955" indent="-579120">
              <a:lnSpc>
                <a:spcPct val="118700"/>
              </a:lnSpc>
              <a:spcBef>
                <a:spcPts val="75"/>
              </a:spcBef>
            </a:pPr>
            <a:r>
              <a:rPr sz="1400" b="1" spc="-20" dirty="0">
                <a:latin typeface="標楷體"/>
                <a:cs typeface="標楷體"/>
              </a:rPr>
              <a:t>情境：搖晃劇烈、站立不穩，行動困難，幾乎所有學生會感到驚嚇、恐慌、高處物品掉落，傢俱、書櫃移位、搖晃，甚或翻倒。</a:t>
            </a:r>
            <a:endParaRPr sz="1400">
              <a:latin typeface="標楷體"/>
              <a:cs typeface="標楷體"/>
            </a:endParaRPr>
          </a:p>
          <a:p>
            <a:pPr marL="527685" marR="12700" indent="-172720">
              <a:lnSpc>
                <a:spcPct val="119300"/>
              </a:lnSpc>
            </a:pPr>
            <a:r>
              <a:rPr sz="1400" b="1" spc="-15" dirty="0">
                <a:latin typeface="標楷體"/>
                <a:cs typeface="標楷體"/>
              </a:rPr>
              <a:t>一、學生在教室或其他室內</a:t>
            </a:r>
            <a:r>
              <a:rPr sz="1400" b="1" spc="-1395" dirty="0">
                <a:latin typeface="標楷體"/>
                <a:cs typeface="標楷體"/>
              </a:rPr>
              <a:t>（</a:t>
            </a:r>
            <a:r>
              <a:rPr sz="1400" b="1" spc="-20" dirty="0">
                <a:latin typeface="標楷體"/>
                <a:cs typeface="標楷體"/>
              </a:rPr>
              <a:t>：如圖書館、社團教室、福利社、餐廳等</a:t>
            </a:r>
            <a:r>
              <a:rPr sz="1400" b="1" spc="-50" dirty="0">
                <a:latin typeface="標楷體"/>
                <a:cs typeface="標楷體"/>
              </a:rPr>
              <a:t>） </a:t>
            </a:r>
            <a:r>
              <a:rPr sz="1400" spc="-20" dirty="0">
                <a:latin typeface="標楷體"/>
                <a:cs typeface="標楷體"/>
              </a:rPr>
              <a:t>(一)保持冷靜，立即就地避難。</a:t>
            </a:r>
            <a:endParaRPr sz="1400">
              <a:latin typeface="標楷體"/>
              <a:cs typeface="標楷體"/>
            </a:endParaRPr>
          </a:p>
          <a:p>
            <a:pPr marL="887094" marR="210185" indent="-180340">
              <a:lnSpc>
                <a:spcPts val="2000"/>
              </a:lnSpc>
              <a:spcBef>
                <a:spcPts val="110"/>
              </a:spcBef>
              <a:buSzPct val="92857"/>
              <a:buAutoNum type="arabicPeriod"/>
              <a:tabLst>
                <a:tab pos="885825" algn="l"/>
              </a:tabLst>
            </a:pPr>
            <a:r>
              <a:rPr sz="1400" spc="-20" dirty="0">
                <a:latin typeface="標楷體"/>
                <a:cs typeface="標楷體"/>
              </a:rPr>
              <a:t>就地避難的最重要原則就是先快速判斷是否有掉落物及倒塌物品，進而優先保護頭頸部及身體。避難地點例如：</a:t>
            </a:r>
            <a:endParaRPr sz="1400">
              <a:latin typeface="標楷體"/>
              <a:cs typeface="標楷體"/>
            </a:endParaRPr>
          </a:p>
          <a:p>
            <a:pPr marL="977265" marR="13970" lvl="1" indent="-161925">
              <a:lnSpc>
                <a:spcPts val="1989"/>
              </a:lnSpc>
              <a:spcBef>
                <a:spcPts val="15"/>
              </a:spcBef>
              <a:buSzPct val="92857"/>
              <a:buAutoNum type="arabicParenBoth"/>
              <a:tabLst>
                <a:tab pos="1082675" algn="l"/>
              </a:tabLst>
            </a:pPr>
            <a:r>
              <a:rPr sz="1400" spc="-15" dirty="0">
                <a:latin typeface="標楷體"/>
                <a:cs typeface="標楷體"/>
              </a:rPr>
              <a:t>桌子或堅固的物品下方（</a:t>
            </a:r>
            <a:r>
              <a:rPr sz="1400" spc="-20" dirty="0">
                <a:latin typeface="標楷體"/>
                <a:cs typeface="標楷體"/>
              </a:rPr>
              <a:t>桌子物件若可能造成傷害則不宜，例</a:t>
            </a:r>
            <a:r>
              <a:rPr sz="1400" spc="-15" dirty="0">
                <a:latin typeface="標楷體"/>
                <a:cs typeface="標楷體"/>
              </a:rPr>
              <a:t>如：玻璃桌面</a:t>
            </a:r>
            <a:r>
              <a:rPr sz="1400" spc="-1045" dirty="0">
                <a:latin typeface="標楷體"/>
                <a:cs typeface="標楷體"/>
              </a:rPr>
              <a:t>）</a:t>
            </a:r>
            <a:r>
              <a:rPr sz="1400" spc="-50" dirty="0">
                <a:latin typeface="標楷體"/>
                <a:cs typeface="標楷體"/>
              </a:rPr>
              <a:t>。</a:t>
            </a:r>
            <a:endParaRPr sz="1400">
              <a:latin typeface="標楷體"/>
              <a:cs typeface="標楷體"/>
            </a:endParaRPr>
          </a:p>
          <a:p>
            <a:pPr marL="1083945" marR="15240" lvl="1" indent="-269875">
              <a:lnSpc>
                <a:spcPts val="2000"/>
              </a:lnSpc>
              <a:spcBef>
                <a:spcPts val="15"/>
              </a:spcBef>
              <a:buSzPct val="92857"/>
              <a:buAutoNum type="arabicParenBoth"/>
              <a:tabLst>
                <a:tab pos="1081405" algn="l"/>
              </a:tabLst>
            </a:pPr>
            <a:r>
              <a:rPr sz="1400" spc="-20" dirty="0">
                <a:latin typeface="標楷體"/>
                <a:cs typeface="標楷體"/>
              </a:rPr>
              <a:t>牆角，要確認上方懸掛物品是否可能墜落、是否有玻璃窗可能爆裂等危險狀況。</a:t>
            </a:r>
            <a:endParaRPr sz="1400">
              <a:latin typeface="標楷體"/>
              <a:cs typeface="標楷體"/>
            </a:endParaRPr>
          </a:p>
          <a:p>
            <a:pPr marL="902335" indent="-179070">
              <a:lnSpc>
                <a:spcPct val="100000"/>
              </a:lnSpc>
              <a:spcBef>
                <a:spcPts val="195"/>
              </a:spcBef>
              <a:buSzPct val="92857"/>
              <a:buAutoNum type="arabicPeriod"/>
              <a:tabLst>
                <a:tab pos="902969" algn="l"/>
              </a:tabLst>
            </a:pPr>
            <a:r>
              <a:rPr sz="1400" spc="-20" dirty="0">
                <a:latin typeface="標楷體"/>
                <a:cs typeface="標楷體"/>
              </a:rPr>
              <a:t>避免選擇之地點：</a:t>
            </a:r>
            <a:endParaRPr sz="1400">
              <a:latin typeface="標楷體"/>
              <a:cs typeface="標楷體"/>
            </a:endParaRPr>
          </a:p>
          <a:p>
            <a:pPr marL="1141730" lvl="1" indent="-353060">
              <a:lnSpc>
                <a:spcPct val="100000"/>
              </a:lnSpc>
              <a:spcBef>
                <a:spcPts val="325"/>
              </a:spcBef>
              <a:buSzPct val="92857"/>
              <a:buAutoNum type="arabicParenBoth"/>
              <a:tabLst>
                <a:tab pos="1142365" algn="l"/>
              </a:tabLst>
            </a:pPr>
            <a:r>
              <a:rPr sz="1400" spc="-10" dirty="0">
                <a:latin typeface="標楷體"/>
                <a:cs typeface="標楷體"/>
              </a:rPr>
              <a:t>玻璃窗旁。</a:t>
            </a:r>
            <a:endParaRPr sz="1400">
              <a:latin typeface="標楷體"/>
              <a:cs typeface="標楷體"/>
            </a:endParaRPr>
          </a:p>
          <a:p>
            <a:pPr marL="1149350" lvl="1" indent="-353060">
              <a:lnSpc>
                <a:spcPct val="100000"/>
              </a:lnSpc>
              <a:spcBef>
                <a:spcPts val="320"/>
              </a:spcBef>
              <a:buSzPct val="92857"/>
              <a:buAutoNum type="arabicParenBoth"/>
              <a:tabLst>
                <a:tab pos="1149985" algn="l"/>
              </a:tabLst>
            </a:pPr>
            <a:r>
              <a:rPr sz="1400" spc="-20" dirty="0">
                <a:latin typeface="標楷體"/>
                <a:cs typeface="標楷體"/>
              </a:rPr>
              <a:t>電燈、吊扇、投影機等易墜落物之下方。</a:t>
            </a:r>
            <a:endParaRPr sz="1400">
              <a:latin typeface="標楷體"/>
              <a:cs typeface="標楷體"/>
            </a:endParaRPr>
          </a:p>
          <a:p>
            <a:pPr marL="977265" marR="28575" lvl="1" indent="-180340">
              <a:lnSpc>
                <a:spcPts val="2000"/>
              </a:lnSpc>
              <a:spcBef>
                <a:spcPts val="114"/>
              </a:spcBef>
              <a:buSzPct val="92857"/>
              <a:buAutoNum type="arabicParenBoth"/>
              <a:tabLst>
                <a:tab pos="1149985" algn="l"/>
              </a:tabLst>
            </a:pPr>
            <a:r>
              <a:rPr sz="1400" spc="-45" dirty="0">
                <a:latin typeface="標楷體"/>
                <a:cs typeface="標楷體"/>
              </a:rPr>
              <a:t>未經固定的書櫃、掃地櫃、電視、蒸便當箱、冰箱或飲水機旁</a:t>
            </a:r>
            <a:r>
              <a:rPr sz="1400" spc="-10" dirty="0">
                <a:latin typeface="標楷體"/>
                <a:cs typeface="標楷體"/>
              </a:rPr>
              <a:t>或貨物櫃旁</a:t>
            </a:r>
            <a:r>
              <a:rPr sz="1400" spc="-15" dirty="0">
                <a:latin typeface="標楷體"/>
                <a:cs typeface="標楷體"/>
              </a:rPr>
              <a:t>（</a:t>
            </a:r>
            <a:r>
              <a:rPr sz="1400" spc="-25" dirty="0">
                <a:latin typeface="標楷體"/>
                <a:cs typeface="標楷體"/>
              </a:rPr>
              <a:t>下</a:t>
            </a:r>
            <a:r>
              <a:rPr sz="1400" spc="-1045" dirty="0">
                <a:latin typeface="標楷體"/>
                <a:cs typeface="標楷體"/>
              </a:rPr>
              <a:t>）</a:t>
            </a:r>
            <a:r>
              <a:rPr sz="1400" spc="-50" dirty="0">
                <a:latin typeface="標楷體"/>
                <a:cs typeface="標楷體"/>
              </a:rPr>
              <a:t>。</a:t>
            </a:r>
            <a:endParaRPr sz="1400">
              <a:latin typeface="標楷體"/>
              <a:cs typeface="標楷體"/>
            </a:endParaRPr>
          </a:p>
          <a:p>
            <a:pPr marL="1149350" lvl="1" indent="-353060">
              <a:lnSpc>
                <a:spcPct val="100000"/>
              </a:lnSpc>
              <a:spcBef>
                <a:spcPts val="204"/>
              </a:spcBef>
              <a:buSzPct val="92857"/>
              <a:buAutoNum type="arabicParenBoth"/>
              <a:tabLst>
                <a:tab pos="1149985" algn="l"/>
              </a:tabLst>
            </a:pPr>
            <a:r>
              <a:rPr sz="1400" spc="-20" dirty="0">
                <a:latin typeface="標楷體"/>
                <a:cs typeface="標楷體"/>
              </a:rPr>
              <a:t>黑板、公布欄下。</a:t>
            </a:r>
            <a:endParaRPr sz="1400">
              <a:latin typeface="標楷體"/>
              <a:cs typeface="標楷體"/>
            </a:endParaRPr>
          </a:p>
          <a:p>
            <a:pPr marL="887094" marR="16510" indent="-163195" algn="just">
              <a:lnSpc>
                <a:spcPts val="2000"/>
              </a:lnSpc>
              <a:spcBef>
                <a:spcPts val="114"/>
              </a:spcBef>
              <a:buSzPct val="92857"/>
              <a:buAutoNum type="arabicPeriod"/>
              <a:tabLst>
                <a:tab pos="902969" algn="l"/>
              </a:tabLst>
            </a:pPr>
            <a:r>
              <a:rPr sz="1400" spc="-20" dirty="0">
                <a:latin typeface="標楷體"/>
                <a:cs typeface="標楷體"/>
              </a:rPr>
              <a:t>遵循地震避難掩護三要領：趴下、掩護、穩住，直到地震搖晃結束；若使用輪椅、助行器輔具者，應以鎖住、掩護、穩住，直到地震搖晃結束。</a:t>
            </a:r>
            <a:endParaRPr sz="1400">
              <a:latin typeface="標楷體"/>
              <a:cs typeface="標楷體"/>
            </a:endParaRPr>
          </a:p>
          <a:p>
            <a:pPr marL="887094" marR="6350" indent="-180340">
              <a:lnSpc>
                <a:spcPts val="2000"/>
              </a:lnSpc>
              <a:buSzPct val="92857"/>
              <a:buAutoNum type="arabicPeriod"/>
              <a:tabLst>
                <a:tab pos="885825" algn="l"/>
              </a:tabLst>
            </a:pPr>
            <a:r>
              <a:rPr sz="1400" spc="-20" dirty="0">
                <a:latin typeface="標楷體"/>
                <a:cs typeface="標楷體"/>
              </a:rPr>
              <a:t>躲在桌下時，應盡可能趴下，壓低頭部，優先保護頭頸部，且雙手握住桌腳以桌子掩護，並穩住身體及桌子。到任何空間都要養</a:t>
            </a:r>
            <a:endParaRPr sz="1400">
              <a:latin typeface="標楷體"/>
              <a:cs typeface="標楷體"/>
            </a:endParaRPr>
          </a:p>
          <a:p>
            <a:pPr marL="887094" marR="6350">
              <a:lnSpc>
                <a:spcPts val="1989"/>
              </a:lnSpc>
              <a:spcBef>
                <a:spcPts val="15"/>
              </a:spcBef>
            </a:pPr>
            <a:r>
              <a:rPr sz="1400" spc="-20" dirty="0">
                <a:latin typeface="標楷體"/>
                <a:cs typeface="標楷體"/>
              </a:rPr>
              <a:t>成習慣，快速瀏覽地震發生時可能的保護屏障，避免電燈、吊扇</a:t>
            </a:r>
            <a:r>
              <a:rPr sz="1400" spc="-30" dirty="0">
                <a:latin typeface="標楷體"/>
                <a:cs typeface="標楷體"/>
              </a:rPr>
              <a:t>或天花板、水泥碎片等掉落造成傷害。</a:t>
            </a:r>
            <a:endParaRPr sz="1400">
              <a:latin typeface="標楷體"/>
              <a:cs typeface="標楷體"/>
            </a:endParaRPr>
          </a:p>
          <a:p>
            <a:pPr marL="885825" marR="34925" indent="-358140">
              <a:lnSpc>
                <a:spcPts val="2010"/>
              </a:lnSpc>
            </a:pPr>
            <a:r>
              <a:rPr sz="1400" spc="-20" dirty="0">
                <a:latin typeface="標楷體"/>
                <a:cs typeface="標楷體"/>
              </a:rPr>
              <a:t>(二)地震稍歇時，應聽從師長指示，依平時規劃之疏散路線，快速疏散。注意事項如下：</a:t>
            </a:r>
            <a:endParaRPr sz="1400">
              <a:latin typeface="標楷體"/>
              <a:cs typeface="標楷體"/>
            </a:endParaRPr>
          </a:p>
          <a:p>
            <a:pPr marL="887094" indent="-179070">
              <a:lnSpc>
                <a:spcPct val="100000"/>
              </a:lnSpc>
              <a:spcBef>
                <a:spcPts val="190"/>
              </a:spcBef>
              <a:buSzPct val="92857"/>
              <a:buAutoNum type="arabicPeriod"/>
              <a:tabLst>
                <a:tab pos="887730" algn="l"/>
              </a:tabLst>
            </a:pPr>
            <a:r>
              <a:rPr sz="1400" spc="-20" dirty="0">
                <a:latin typeface="標楷體"/>
                <a:cs typeface="標楷體"/>
              </a:rPr>
              <a:t>應依規劃路線疏散。疏散時可用具備「緩衝」保護功能的物品保</a:t>
            </a:r>
            <a:endParaRPr sz="1400">
              <a:latin typeface="標楷體"/>
              <a:cs typeface="標楷體"/>
            </a:endParaRPr>
          </a:p>
          <a:p>
            <a:pPr marL="879475" marR="26034" indent="8890" algn="just">
              <a:lnSpc>
                <a:spcPct val="118900"/>
              </a:lnSpc>
              <a:spcBef>
                <a:spcPts val="5"/>
              </a:spcBef>
            </a:pPr>
            <a:r>
              <a:rPr sz="1400" spc="-25" dirty="0">
                <a:latin typeface="標楷體"/>
                <a:cs typeface="標楷體"/>
              </a:rPr>
              <a:t>護頭頸部(例如：較輕的書包、軟墊、墊板反折形成緩衝等)；若</a:t>
            </a:r>
            <a:r>
              <a:rPr sz="1400" spc="-20" dirty="0">
                <a:latin typeface="標楷體"/>
                <a:cs typeface="標楷體"/>
              </a:rPr>
              <a:t>學生行走仍需要牽手或老師引導，則建議可用頭套或頭盔等輔助器材。</a:t>
            </a:r>
            <a:endParaRPr sz="14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204" y="431392"/>
            <a:ext cx="5708015" cy="8662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3085" marR="50800" indent="-180340" algn="just">
              <a:lnSpc>
                <a:spcPct val="119100"/>
              </a:lnSpc>
              <a:spcBef>
                <a:spcPts val="90"/>
              </a:spcBef>
              <a:buSzPct val="92857"/>
              <a:buAutoNum type="arabicPeriod" startAt="2"/>
              <a:tabLst>
                <a:tab pos="555625" algn="l"/>
              </a:tabLst>
            </a:pPr>
            <a:r>
              <a:rPr sz="1400" spc="-80" dirty="0">
                <a:latin typeface="標楷體"/>
                <a:cs typeface="標楷體"/>
              </a:rPr>
              <a:t>災時需冷靜應變，才能有效疏散，遵守「三不原則</a:t>
            </a:r>
            <a:r>
              <a:rPr sz="1400" spc="-220" dirty="0">
                <a:latin typeface="標楷體"/>
                <a:cs typeface="標楷體"/>
              </a:rPr>
              <a:t>」：不推、不跑、</a:t>
            </a:r>
            <a:r>
              <a:rPr sz="1400" spc="-5" dirty="0">
                <a:latin typeface="標楷體"/>
                <a:cs typeface="標楷體"/>
              </a:rPr>
              <a:t>不語。大聲喧嘩、跑步，易引起慌亂、推擠，因而造成意外。若學生面對突發事件有所恐懼或慌張，因而有放聲大哭或突然言語</a:t>
            </a:r>
            <a:r>
              <a:rPr sz="1400" spc="-20" dirty="0">
                <a:latin typeface="標楷體"/>
                <a:cs typeface="標楷體"/>
              </a:rPr>
              <a:t>不止等壓力行為，老師仍應盡可能引導學生疏散。</a:t>
            </a:r>
            <a:endParaRPr sz="1400">
              <a:latin typeface="標楷體"/>
              <a:cs typeface="標楷體"/>
            </a:endParaRPr>
          </a:p>
          <a:p>
            <a:pPr marL="608330" marR="23495" indent="-146685" algn="just">
              <a:lnSpc>
                <a:spcPts val="2000"/>
              </a:lnSpc>
              <a:spcBef>
                <a:spcPts val="110"/>
              </a:spcBef>
              <a:buSzPct val="92857"/>
              <a:buAutoNum type="arabicPeriod" startAt="2"/>
              <a:tabLst>
                <a:tab pos="631825" algn="l"/>
              </a:tabLst>
            </a:pPr>
            <a:r>
              <a:rPr sz="1400" spc="-85" dirty="0">
                <a:latin typeface="標楷體"/>
                <a:cs typeface="標楷體"/>
              </a:rPr>
              <a:t>避難疏散路線規劃，應避開修建中或老舊建物或走廊，並考量學生同時疏散流量，務必使疏散動線順暢；另外，要特別留意低年級及</a:t>
            </a:r>
            <a:r>
              <a:rPr sz="1400" spc="-70" dirty="0">
                <a:latin typeface="標楷體"/>
                <a:cs typeface="標楷體"/>
              </a:rPr>
              <a:t>特</a:t>
            </a:r>
            <a:r>
              <a:rPr sz="1400" spc="-50" dirty="0">
                <a:latin typeface="標楷體"/>
                <a:cs typeface="標楷體"/>
              </a:rPr>
              <a:t>殊</a:t>
            </a:r>
            <a:r>
              <a:rPr sz="1400" spc="-85" dirty="0">
                <a:latin typeface="標楷體"/>
                <a:cs typeface="標楷體"/>
              </a:rPr>
              <a:t>需求學生（身心障礙學生及幼兒等</a:t>
            </a:r>
            <a:r>
              <a:rPr sz="1400" spc="-70" dirty="0">
                <a:latin typeface="標楷體"/>
                <a:cs typeface="標楷體"/>
              </a:rPr>
              <a:t>）</a:t>
            </a:r>
            <a:r>
              <a:rPr sz="1400" spc="-85" dirty="0">
                <a:latin typeface="標楷體"/>
                <a:cs typeface="標楷體"/>
              </a:rPr>
              <a:t>之避難疏散需求。</a:t>
            </a:r>
            <a:endParaRPr sz="1400">
              <a:latin typeface="標楷體"/>
              <a:cs typeface="標楷體"/>
            </a:endParaRPr>
          </a:p>
          <a:p>
            <a:pPr marL="522605" marR="111760" indent="-304800">
              <a:lnSpc>
                <a:spcPts val="2000"/>
              </a:lnSpc>
            </a:pPr>
            <a:r>
              <a:rPr sz="1400" spc="-60" dirty="0">
                <a:latin typeface="標楷體"/>
                <a:cs typeface="標楷體"/>
              </a:rPr>
              <a:t>(三)抵達安全地點</a:t>
            </a:r>
            <a:r>
              <a:rPr sz="1400" spc="-25" dirty="0">
                <a:latin typeface="標楷體"/>
                <a:cs typeface="標楷體"/>
              </a:rPr>
              <a:t>（</a:t>
            </a:r>
            <a:r>
              <a:rPr sz="1400" spc="-15" dirty="0">
                <a:latin typeface="標楷體"/>
                <a:cs typeface="標楷體"/>
              </a:rPr>
              <a:t>操場或其他地點</a:t>
            </a:r>
            <a:r>
              <a:rPr sz="1400" spc="-340" dirty="0">
                <a:latin typeface="標楷體"/>
                <a:cs typeface="標楷體"/>
              </a:rPr>
              <a:t>）</a:t>
            </a:r>
            <a:r>
              <a:rPr sz="1400" spc="-50" dirty="0">
                <a:latin typeface="標楷體"/>
                <a:cs typeface="標楷體"/>
              </a:rPr>
              <a:t>後，教職員工生均應確實點名，</a:t>
            </a:r>
            <a:r>
              <a:rPr sz="1400" spc="-70" dirty="0">
                <a:latin typeface="標楷體"/>
                <a:cs typeface="標楷體"/>
              </a:rPr>
              <a:t>確</a:t>
            </a:r>
            <a:r>
              <a:rPr sz="1400" spc="-85" dirty="0">
                <a:latin typeface="標楷體"/>
                <a:cs typeface="標楷體"/>
              </a:rPr>
              <a:t>保所</a:t>
            </a:r>
            <a:r>
              <a:rPr sz="1400" spc="-70" dirty="0">
                <a:latin typeface="標楷體"/>
                <a:cs typeface="標楷體"/>
              </a:rPr>
              <a:t>有</a:t>
            </a:r>
            <a:r>
              <a:rPr sz="1400" spc="-85" dirty="0">
                <a:latin typeface="標楷體"/>
                <a:cs typeface="標楷體"/>
              </a:rPr>
              <a:t>人員皆</a:t>
            </a:r>
            <a:r>
              <a:rPr sz="1400" spc="-70" dirty="0">
                <a:latin typeface="標楷體"/>
                <a:cs typeface="標楷體"/>
              </a:rPr>
              <a:t>已</a:t>
            </a:r>
            <a:r>
              <a:rPr sz="1400" spc="-85" dirty="0">
                <a:latin typeface="標楷體"/>
                <a:cs typeface="標楷體"/>
              </a:rPr>
              <a:t>至安</a:t>
            </a:r>
            <a:r>
              <a:rPr sz="1400" spc="-70" dirty="0">
                <a:latin typeface="標楷體"/>
                <a:cs typeface="標楷體"/>
              </a:rPr>
              <a:t>全</a:t>
            </a:r>
            <a:r>
              <a:rPr sz="1400" spc="-85" dirty="0">
                <a:latin typeface="標楷體"/>
                <a:cs typeface="標楷體"/>
              </a:rPr>
              <a:t>地點</a:t>
            </a:r>
            <a:r>
              <a:rPr sz="1400" spc="-70" dirty="0">
                <a:latin typeface="標楷體"/>
                <a:cs typeface="標楷體"/>
              </a:rPr>
              <a:t>，</a:t>
            </a:r>
            <a:r>
              <a:rPr sz="1400" spc="-85" dirty="0">
                <a:latin typeface="標楷體"/>
                <a:cs typeface="標楷體"/>
              </a:rPr>
              <a:t>並安</a:t>
            </a:r>
            <a:r>
              <a:rPr sz="1400" spc="-70" dirty="0">
                <a:latin typeface="標楷體"/>
                <a:cs typeface="標楷體"/>
              </a:rPr>
              <a:t>撫</a:t>
            </a:r>
            <a:r>
              <a:rPr sz="1400" spc="-85" dirty="0">
                <a:latin typeface="標楷體"/>
                <a:cs typeface="標楷體"/>
              </a:rPr>
              <a:t>情緒</a:t>
            </a:r>
            <a:r>
              <a:rPr sz="1400" spc="-70" dirty="0">
                <a:latin typeface="標楷體"/>
                <a:cs typeface="標楷體"/>
              </a:rPr>
              <a:t>；</a:t>
            </a:r>
            <a:r>
              <a:rPr sz="1400" spc="-85" dirty="0">
                <a:latin typeface="標楷體"/>
                <a:cs typeface="標楷體"/>
              </a:rPr>
              <a:t>若有</a:t>
            </a:r>
            <a:r>
              <a:rPr sz="1400" spc="-70" dirty="0">
                <a:latin typeface="標楷體"/>
                <a:cs typeface="標楷體"/>
              </a:rPr>
              <a:t>人</a:t>
            </a:r>
            <a:r>
              <a:rPr sz="1400" spc="-85" dirty="0">
                <a:latin typeface="標楷體"/>
                <a:cs typeface="標楷體"/>
              </a:rPr>
              <a:t>員未</a:t>
            </a:r>
            <a:r>
              <a:rPr sz="1400" spc="-70" dirty="0">
                <a:latin typeface="標楷體"/>
                <a:cs typeface="標楷體"/>
              </a:rPr>
              <a:t>到</a:t>
            </a:r>
            <a:r>
              <a:rPr sz="1400" spc="-85" dirty="0">
                <a:latin typeface="標楷體"/>
                <a:cs typeface="標楷體"/>
              </a:rPr>
              <a:t>（</a:t>
            </a:r>
            <a:r>
              <a:rPr sz="1400" spc="-70" dirty="0">
                <a:latin typeface="標楷體"/>
                <a:cs typeface="標楷體"/>
              </a:rPr>
              <a:t>或</a:t>
            </a:r>
            <a:r>
              <a:rPr sz="1400" spc="-35" dirty="0">
                <a:latin typeface="標楷體"/>
                <a:cs typeface="標楷體"/>
              </a:rPr>
              <a:t>受傷</a:t>
            </a:r>
            <a:endParaRPr sz="1400">
              <a:latin typeface="標楷體"/>
              <a:cs typeface="標楷體"/>
            </a:endParaRPr>
          </a:p>
          <a:p>
            <a:pPr marL="12700" marR="2878455" indent="456565">
              <a:lnSpc>
                <a:spcPts val="2000"/>
              </a:lnSpc>
              <a:spcBef>
                <a:spcPts val="10"/>
              </a:spcBef>
            </a:pPr>
            <a:r>
              <a:rPr sz="1400" spc="-1060" dirty="0">
                <a:latin typeface="標楷體"/>
                <a:cs typeface="標楷體"/>
              </a:rPr>
              <a:t>）</a:t>
            </a:r>
            <a:r>
              <a:rPr sz="1400" spc="-20" dirty="0">
                <a:latin typeface="標楷體"/>
                <a:cs typeface="標楷體"/>
              </a:rPr>
              <a:t>，應盡速執行相關應變任務。</a:t>
            </a:r>
            <a:r>
              <a:rPr sz="1400" b="1" spc="-20" dirty="0">
                <a:latin typeface="標楷體"/>
                <a:cs typeface="標楷體"/>
              </a:rPr>
              <a:t>二、學生在室外：</a:t>
            </a:r>
            <a:endParaRPr sz="1400">
              <a:latin typeface="標楷體"/>
              <a:cs typeface="標楷體"/>
            </a:endParaRPr>
          </a:p>
          <a:p>
            <a:pPr marL="215265">
              <a:lnSpc>
                <a:spcPct val="100000"/>
              </a:lnSpc>
              <a:spcBef>
                <a:spcPts val="200"/>
              </a:spcBef>
            </a:pPr>
            <a:r>
              <a:rPr sz="1400" spc="-20" dirty="0">
                <a:latin typeface="標楷體"/>
                <a:cs typeface="標楷體"/>
              </a:rPr>
              <a:t>(一)保持冷靜，立即就地避難。</a:t>
            </a:r>
            <a:endParaRPr sz="1400">
              <a:latin typeface="標楷體"/>
              <a:cs typeface="標楷體"/>
            </a:endParaRPr>
          </a:p>
          <a:p>
            <a:pPr marL="552450" marR="5080" indent="-179705">
              <a:lnSpc>
                <a:spcPct val="118600"/>
              </a:lnSpc>
              <a:spcBef>
                <a:spcPts val="10"/>
              </a:spcBef>
              <a:buSzPct val="92857"/>
              <a:buAutoNum type="arabicPeriod"/>
              <a:tabLst>
                <a:tab pos="552450" algn="l"/>
              </a:tabLst>
            </a:pPr>
            <a:r>
              <a:rPr sz="1400" spc="-20" dirty="0">
                <a:latin typeface="標楷體"/>
                <a:cs typeface="標楷體"/>
              </a:rPr>
              <a:t>在走廊時，應注意是否有掉落物、窗戶玻璃爆裂等狀況，盡可能</a:t>
            </a:r>
            <a:r>
              <a:rPr sz="1400" spc="-50" dirty="0">
                <a:latin typeface="標楷體"/>
                <a:cs typeface="標楷體"/>
              </a:rPr>
              <a:t> </a:t>
            </a:r>
            <a:r>
              <a:rPr sz="1400" spc="-20" dirty="0">
                <a:latin typeface="標楷體"/>
                <a:cs typeface="標楷體"/>
              </a:rPr>
              <a:t>就地趴下保護頭頸部；地震稍歇時應立即疏散至空地或安全地點。</a:t>
            </a:r>
            <a:endParaRPr sz="1400">
              <a:latin typeface="標楷體"/>
              <a:cs typeface="標楷體"/>
            </a:endParaRPr>
          </a:p>
          <a:p>
            <a:pPr marL="553085" marR="137160" indent="-180340">
              <a:lnSpc>
                <a:spcPct val="119300"/>
              </a:lnSpc>
              <a:buSzPct val="92857"/>
              <a:buAutoNum type="arabicPeriod"/>
              <a:tabLst>
                <a:tab pos="553720" algn="l"/>
              </a:tabLst>
            </a:pPr>
            <a:r>
              <a:rPr sz="1400" spc="-85" dirty="0">
                <a:latin typeface="標楷體"/>
                <a:cs typeface="標楷體"/>
              </a:rPr>
              <a:t>在操場時，應避開籃球架、足球門、大型喬木等可能傾倒之物品。</a:t>
            </a:r>
            <a:r>
              <a:rPr sz="1400" spc="-20" dirty="0">
                <a:latin typeface="標楷體"/>
                <a:cs typeface="標楷體"/>
              </a:rPr>
              <a:t>若已無墜落物之疑慮，則以就地等待為原則。</a:t>
            </a:r>
            <a:endParaRPr sz="1400">
              <a:latin typeface="標楷體"/>
              <a:cs typeface="標楷體"/>
            </a:endParaRPr>
          </a:p>
          <a:p>
            <a:pPr marL="563880" indent="-179070">
              <a:lnSpc>
                <a:spcPct val="100000"/>
              </a:lnSpc>
              <a:spcBef>
                <a:spcPts val="310"/>
              </a:spcBef>
              <a:buSzPct val="92857"/>
              <a:buAutoNum type="arabicPeriod"/>
              <a:tabLst>
                <a:tab pos="564515" algn="l"/>
              </a:tabLst>
            </a:pPr>
            <a:r>
              <a:rPr sz="1400" spc="-20" dirty="0">
                <a:latin typeface="標楷體"/>
                <a:cs typeface="標楷體"/>
              </a:rPr>
              <a:t>千萬不要觸碰掉落的電線。</a:t>
            </a:r>
            <a:endParaRPr sz="1400">
              <a:latin typeface="標楷體"/>
              <a:cs typeface="標楷體"/>
            </a:endParaRPr>
          </a:p>
          <a:p>
            <a:pPr marL="550545" marR="97790" indent="-318770">
              <a:lnSpc>
                <a:spcPct val="119000"/>
              </a:lnSpc>
              <a:spcBef>
                <a:spcPts val="5"/>
              </a:spcBef>
            </a:pPr>
            <a:r>
              <a:rPr sz="1400" spc="-60" dirty="0">
                <a:latin typeface="標楷體"/>
                <a:cs typeface="標楷體"/>
              </a:rPr>
              <a:t>(二)抵達安全地點</a:t>
            </a:r>
            <a:r>
              <a:rPr sz="1400" spc="-25" dirty="0">
                <a:latin typeface="標楷體"/>
                <a:cs typeface="標楷體"/>
              </a:rPr>
              <a:t>（</a:t>
            </a:r>
            <a:r>
              <a:rPr sz="1400" spc="-15" dirty="0">
                <a:latin typeface="標楷體"/>
                <a:cs typeface="標楷體"/>
              </a:rPr>
              <a:t>操場或其他地點</a:t>
            </a:r>
            <a:r>
              <a:rPr sz="1400" spc="-340" dirty="0">
                <a:latin typeface="標楷體"/>
                <a:cs typeface="標楷體"/>
              </a:rPr>
              <a:t>）</a:t>
            </a:r>
            <a:r>
              <a:rPr sz="1400" spc="-50" dirty="0">
                <a:latin typeface="標楷體"/>
                <a:cs typeface="標楷體"/>
              </a:rPr>
              <a:t>後，教職員工生均應確實點名，</a:t>
            </a:r>
            <a:r>
              <a:rPr sz="1400" spc="-15" dirty="0">
                <a:latin typeface="標楷體"/>
                <a:cs typeface="標楷體"/>
              </a:rPr>
              <a:t>確保所有人員皆已至安全地點，並安撫情緒；若有人員未到（</a:t>
            </a:r>
            <a:r>
              <a:rPr sz="1400" spc="-50" dirty="0">
                <a:latin typeface="標楷體"/>
                <a:cs typeface="標楷體"/>
              </a:rPr>
              <a:t>或</a:t>
            </a:r>
            <a:r>
              <a:rPr sz="1400" dirty="0">
                <a:latin typeface="標楷體"/>
                <a:cs typeface="標楷體"/>
              </a:rPr>
              <a:t>受傷</a:t>
            </a:r>
            <a:r>
              <a:rPr sz="1400" spc="-1060" dirty="0">
                <a:latin typeface="標楷體"/>
                <a:cs typeface="標楷體"/>
              </a:rPr>
              <a:t>）</a:t>
            </a:r>
            <a:r>
              <a:rPr sz="1400" spc="-25" dirty="0">
                <a:latin typeface="標楷體"/>
                <a:cs typeface="標楷體"/>
              </a:rPr>
              <a:t>，應盡速執行相關應變任務。</a:t>
            </a:r>
            <a:endParaRPr sz="14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標楷體"/>
                <a:cs typeface="標楷體"/>
              </a:rPr>
              <a:t>※特別注意事項：</a:t>
            </a:r>
            <a:endParaRPr sz="1400">
              <a:latin typeface="標楷體"/>
              <a:cs typeface="標楷體"/>
            </a:endParaRPr>
          </a:p>
          <a:p>
            <a:pPr marL="550545" marR="191770" indent="-358140">
              <a:lnSpc>
                <a:spcPct val="118600"/>
              </a:lnSpc>
              <a:spcBef>
                <a:spcPts val="10"/>
              </a:spcBef>
            </a:pPr>
            <a:r>
              <a:rPr sz="1400" spc="-20" dirty="0">
                <a:latin typeface="標楷體"/>
                <a:cs typeface="標楷體"/>
              </a:rPr>
              <a:t>(一)低年級學生、特教班或資源班學生應由專人引導或由鄰近老師負責帶領；特殊教育學校得視需求規劃等待救援點。</a:t>
            </a:r>
            <a:endParaRPr sz="1400">
              <a:latin typeface="標楷體"/>
              <a:cs typeface="標楷體"/>
            </a:endParaRPr>
          </a:p>
          <a:p>
            <a:pPr marL="548640" marR="34925" indent="-356870" algn="just">
              <a:lnSpc>
                <a:spcPct val="119200"/>
              </a:lnSpc>
              <a:spcBef>
                <a:spcPts val="5"/>
              </a:spcBef>
            </a:pPr>
            <a:r>
              <a:rPr sz="1400" spc="-5" dirty="0">
                <a:latin typeface="標楷體"/>
                <a:cs typeface="標楷體"/>
              </a:rPr>
              <a:t>(二)在實驗室、實驗工廠或廚房，應立即保護頭頸部，遠離火源或化</a:t>
            </a:r>
            <a:r>
              <a:rPr sz="1400" spc="-75" dirty="0">
                <a:latin typeface="標楷體"/>
                <a:cs typeface="標楷體"/>
              </a:rPr>
              <a:t>學藥品，尋找安全的掩護位置，並依地震避難掩護要領就地避難，</a:t>
            </a:r>
            <a:r>
              <a:rPr sz="1400" spc="-5" dirty="0">
                <a:latin typeface="標楷體"/>
                <a:cs typeface="標楷體"/>
              </a:rPr>
              <a:t>俟地震稍歇後關閉火源、電源，進行疏散避難。如果正在火源、電源旁，應順手關閉火源或電源，再行就地避難；如果不在順手</a:t>
            </a:r>
            <a:r>
              <a:rPr sz="1400" spc="-20" dirty="0">
                <a:latin typeface="標楷體"/>
                <a:cs typeface="標楷體"/>
              </a:rPr>
              <a:t>範圍，應先就地避難，優先保護自身安全。</a:t>
            </a:r>
            <a:endParaRPr sz="1400">
              <a:latin typeface="標楷體"/>
              <a:cs typeface="標楷體"/>
            </a:endParaRPr>
          </a:p>
          <a:p>
            <a:pPr marL="550545" marR="93345" indent="-358140">
              <a:lnSpc>
                <a:spcPts val="2000"/>
              </a:lnSpc>
              <a:spcBef>
                <a:spcPts val="110"/>
              </a:spcBef>
            </a:pPr>
            <a:r>
              <a:rPr sz="1400" spc="-5" dirty="0">
                <a:latin typeface="標楷體"/>
                <a:cs typeface="標楷體"/>
              </a:rPr>
              <a:t>(三)如在大型體育館、演講廳或視聽教室，應先注意是否有掉落物，</a:t>
            </a:r>
            <a:r>
              <a:rPr sz="1400" spc="-20" dirty="0">
                <a:latin typeface="標楷體"/>
                <a:cs typeface="標楷體"/>
              </a:rPr>
              <a:t>於座位就地掩蔽並保護頭頸部，搖晃停止後再行疏散。</a:t>
            </a:r>
            <a:endParaRPr sz="1400">
              <a:latin typeface="標楷體"/>
              <a:cs typeface="標楷體"/>
            </a:endParaRPr>
          </a:p>
          <a:p>
            <a:pPr marL="603885" marR="141605" indent="-361315">
              <a:lnSpc>
                <a:spcPts val="1989"/>
              </a:lnSpc>
              <a:spcBef>
                <a:spcPts val="15"/>
              </a:spcBef>
            </a:pPr>
            <a:r>
              <a:rPr sz="1400" spc="-20" dirty="0">
                <a:latin typeface="標楷體"/>
                <a:cs typeface="標楷體"/>
              </a:rPr>
              <a:t>(四)在建築物內需以具備緩衝效果之物品保護頭頸部；當離開建築物</a:t>
            </a:r>
            <a:r>
              <a:rPr sz="1400" spc="-30" dirty="0">
                <a:latin typeface="標楷體"/>
                <a:cs typeface="標楷體"/>
              </a:rPr>
              <a:t>到空曠地後，若已無墜落致傷之可能，則不需再特別掩護。</a:t>
            </a:r>
            <a:endParaRPr sz="1400">
              <a:latin typeface="標楷體"/>
              <a:cs typeface="標楷體"/>
            </a:endParaRPr>
          </a:p>
          <a:p>
            <a:pPr marL="620395" marR="118745" indent="-378460">
              <a:lnSpc>
                <a:spcPts val="2000"/>
              </a:lnSpc>
            </a:pPr>
            <a:r>
              <a:rPr sz="1400" spc="-20" dirty="0">
                <a:latin typeface="標楷體"/>
                <a:cs typeface="標楷體"/>
              </a:rPr>
              <a:t>(五)地震大力搖晃時，移動可能導致跌倒，毋須特別前往開門與關閉燈具電源；地震稍歇且啟動疏散時，應記得關閉使用中之電源。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719564"/>
            <a:ext cx="3304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標楷體"/>
                <a:cs typeface="標楷體"/>
              </a:rPr>
              <a:t>附件</a:t>
            </a:r>
            <a:r>
              <a:rPr sz="1400" dirty="0">
                <a:latin typeface="標楷體"/>
                <a:cs typeface="標楷體"/>
              </a:rPr>
              <a:t>5</a:t>
            </a:r>
            <a:r>
              <a:rPr sz="1400" spc="-25" dirty="0">
                <a:latin typeface="標楷體"/>
                <a:cs typeface="標楷體"/>
              </a:rPr>
              <a:t> 判斷吧!製作你的地震保命指南海報</a:t>
            </a:r>
            <a:endParaRPr sz="14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920" y="9367519"/>
            <a:ext cx="18027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標楷體"/>
                <a:cs typeface="標楷體"/>
              </a:rPr>
              <a:t>附件</a:t>
            </a:r>
            <a:r>
              <a:rPr sz="1400" dirty="0">
                <a:latin typeface="標楷體"/>
                <a:cs typeface="標楷體"/>
              </a:rPr>
              <a:t>6</a:t>
            </a:r>
            <a:r>
              <a:rPr sz="1400" spc="-20" dirty="0">
                <a:latin typeface="標楷體"/>
                <a:cs typeface="標楷體"/>
              </a:rPr>
              <a:t> 國家防災日海報</a:t>
            </a:r>
            <a:endParaRPr sz="1400">
              <a:latin typeface="標楷體"/>
              <a:cs typeface="標楷體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230" y="457199"/>
            <a:ext cx="5786755" cy="8189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339" y="457199"/>
            <a:ext cx="5637530" cy="8221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312" y="436879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標楷體"/>
                <a:cs typeface="標楷體"/>
              </a:rPr>
              <a:t>附件</a:t>
            </a:r>
            <a:r>
              <a:rPr sz="1200" spc="-50" dirty="0">
                <a:latin typeface="標楷體"/>
                <a:cs typeface="標楷體"/>
              </a:rPr>
              <a:t>7</a:t>
            </a:r>
            <a:endParaRPr sz="1200">
              <a:latin typeface="標楷體"/>
              <a:cs typeface="標楷體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312" y="1240891"/>
            <a:ext cx="104394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000"/>
              </a:lnSpc>
              <a:spcBef>
                <a:spcPts val="100"/>
              </a:spcBef>
            </a:pPr>
            <a:r>
              <a:rPr sz="2000" b="0" spc="-15" dirty="0">
                <a:solidFill>
                  <a:srgbClr val="FFA400"/>
                </a:solidFill>
                <a:latin typeface="微軟正黑體 Light"/>
                <a:cs typeface="微軟正黑體 Light"/>
              </a:rPr>
              <a:t>展覽時間展覽地點</a:t>
            </a:r>
            <a:endParaRPr sz="2000">
              <a:latin typeface="微軟正黑體 Light"/>
              <a:cs typeface="微軟正黑體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1801" y="1240891"/>
            <a:ext cx="1865630" cy="90360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b="0" spc="-10" dirty="0">
                <a:solidFill>
                  <a:srgbClr val="333333"/>
                </a:solidFill>
                <a:latin typeface="微軟正黑體 Light"/>
                <a:cs typeface="微軟正黑體 Light"/>
              </a:rPr>
              <a:t>7/7(五)-11/12</a:t>
            </a:r>
            <a:r>
              <a:rPr sz="2000" b="0" spc="-25" dirty="0">
                <a:solidFill>
                  <a:srgbClr val="333333"/>
                </a:solidFill>
                <a:latin typeface="微軟正黑體 Light"/>
                <a:cs typeface="微軟正黑體 Light"/>
              </a:rPr>
              <a:t>(日)</a:t>
            </a:r>
            <a:endParaRPr sz="20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b="0" dirty="0">
                <a:solidFill>
                  <a:srgbClr val="333333"/>
                </a:solidFill>
                <a:latin typeface="微軟正黑體 Light"/>
                <a:cs typeface="微軟正黑體 Light"/>
              </a:rPr>
              <a:t>3F</a:t>
            </a:r>
            <a:r>
              <a:rPr sz="2000" b="0" spc="-35" dirty="0">
                <a:solidFill>
                  <a:srgbClr val="333333"/>
                </a:solidFill>
                <a:latin typeface="微軟正黑體 Light"/>
                <a:cs typeface="微軟正黑體 Light"/>
              </a:rPr>
              <a:t> 西側特展區</a:t>
            </a:r>
            <a:endParaRPr sz="2000">
              <a:latin typeface="微軟正黑體 Light"/>
              <a:cs typeface="微軟正黑體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312" y="2125060"/>
            <a:ext cx="6031230" cy="444436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35"/>
              </a:spcBef>
            </a:pPr>
            <a:r>
              <a:rPr sz="1400" b="0" spc="170" dirty="0">
                <a:latin typeface="微軟正黑體 Light"/>
                <a:cs typeface="微軟正黑體 Light"/>
              </a:rPr>
              <a:t>防災</a:t>
            </a:r>
            <a:r>
              <a:rPr sz="1400" b="0" dirty="0">
                <a:latin typeface="微軟正黑體 Light"/>
                <a:cs typeface="微軟正黑體 Light"/>
              </a:rPr>
              <a:t>Follow</a:t>
            </a:r>
            <a:r>
              <a:rPr sz="1400" b="0" spc="-20" dirty="0">
                <a:latin typeface="微軟正黑體 Light"/>
                <a:cs typeface="微軟正黑體 Light"/>
              </a:rPr>
              <a:t> </a:t>
            </a:r>
            <a:r>
              <a:rPr sz="1400" b="0" spc="-10" dirty="0">
                <a:latin typeface="微軟正黑體 Light"/>
                <a:cs typeface="微軟正黑體 Light"/>
              </a:rPr>
              <a:t>me,環保 </a:t>
            </a:r>
            <a:r>
              <a:rPr sz="1400" b="0" dirty="0">
                <a:latin typeface="微軟正黑體 Light"/>
                <a:cs typeface="微軟正黑體 Light"/>
              </a:rPr>
              <a:t>Let's</a:t>
            </a:r>
            <a:r>
              <a:rPr sz="1400" b="0" spc="-30" dirty="0">
                <a:latin typeface="微軟正黑體 Light"/>
                <a:cs typeface="微軟正黑體 Light"/>
              </a:rPr>
              <a:t> </a:t>
            </a:r>
            <a:r>
              <a:rPr sz="1400" b="0" spc="-25" dirty="0">
                <a:latin typeface="微軟正黑體 Light"/>
                <a:cs typeface="微軟正黑體 Light"/>
              </a:rPr>
              <a:t>go!</a:t>
            </a:r>
            <a:endParaRPr sz="1400">
              <a:latin typeface="微軟正黑體 Light"/>
              <a:cs typeface="微軟正黑體 Light"/>
            </a:endParaRPr>
          </a:p>
          <a:p>
            <a:pPr marL="12700" marR="2749550" algn="just">
              <a:lnSpc>
                <a:spcPct val="144900"/>
              </a:lnSpc>
              <a:spcBef>
                <a:spcPts val="70"/>
              </a:spcBef>
            </a:pPr>
            <a:r>
              <a:rPr sz="1100" b="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微軟正黑體 Light"/>
                <a:cs typeface="微軟正黑體 Light"/>
                <a:hlinkClick r:id="rId2"/>
              </a:rPr>
              <a:t>https://www.ntsec.gov.tw/article/detail.aspx?a=5078</a:t>
            </a:r>
            <a:r>
              <a:rPr sz="1350" b="0" spc="-20" dirty="0">
                <a:solidFill>
                  <a:srgbClr val="333333"/>
                </a:solidFill>
                <a:latin typeface="微軟正黑體 Light"/>
                <a:cs typeface="微軟正黑體 Light"/>
              </a:rPr>
              <a:t>結合智慧科技與防災教育體驗，將環保防災教育的內容生動不呆板，透過互動體驗的方式，讓參加的每位民眾學習正確的環保、防災知識，學習如何面對各種生活中可能碰到的災害風險和潛勢危難。大從天然災害如地震、颱風、火災，小到家中電線走火、瓦斯氣爆等意外事件裡，了解如何提高危機意</a:t>
            </a:r>
            <a:endParaRPr sz="135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350" b="0" spc="-20" dirty="0">
                <a:solidFill>
                  <a:srgbClr val="333333"/>
                </a:solidFill>
                <a:latin typeface="微軟正黑體 Light"/>
                <a:cs typeface="微軟正黑體 Light"/>
              </a:rPr>
              <a:t>識，做好事前準備，擁有正確的防災救護的觀念，以及起身動手保護環境，減少</a:t>
            </a:r>
            <a:endParaRPr sz="1350">
              <a:latin typeface="微軟正黑體 Light"/>
              <a:cs typeface="微軟正黑體 Light"/>
            </a:endParaRPr>
          </a:p>
          <a:p>
            <a:pPr marL="12700" marR="12700">
              <a:lnSpc>
                <a:spcPct val="144100"/>
              </a:lnSpc>
              <a:spcBef>
                <a:spcPts val="10"/>
              </a:spcBef>
            </a:pPr>
            <a:r>
              <a:rPr sz="1350" b="0" spc="-15" dirty="0">
                <a:solidFill>
                  <a:srgbClr val="333333"/>
                </a:solidFill>
                <a:latin typeface="微軟正黑體 Light"/>
                <a:cs typeface="微軟正黑體 Light"/>
              </a:rPr>
              <a:t>災害發生的可能，永遠有危機意識才能在意外災害來臨時，保護自己和幫助他人</a:t>
            </a:r>
            <a:r>
              <a:rPr sz="1350" b="0" spc="-5" dirty="0">
                <a:solidFill>
                  <a:srgbClr val="333333"/>
                </a:solidFill>
                <a:latin typeface="微軟正黑體 Light"/>
                <a:cs typeface="微軟正黑體 Light"/>
              </a:rPr>
              <a:t>。歡迎大朋友小朋友一起來體驗，入場時服務人員會發可以集點的</a:t>
            </a:r>
            <a:r>
              <a:rPr sz="1350" b="0" dirty="0">
                <a:solidFill>
                  <a:srgbClr val="333333"/>
                </a:solidFill>
                <a:latin typeface="微軟正黑體 Light"/>
                <a:cs typeface="微軟正黑體 Light"/>
              </a:rPr>
              <a:t>QR</a:t>
            </a:r>
            <a:r>
              <a:rPr sz="1350" b="0" spc="-5" dirty="0">
                <a:solidFill>
                  <a:srgbClr val="333333"/>
                </a:solidFill>
                <a:latin typeface="微軟正黑體 Light"/>
                <a:cs typeface="微軟正黑體 Light"/>
              </a:rPr>
              <a:t> c</a:t>
            </a:r>
            <a:r>
              <a:rPr sz="1350" b="0" spc="-15" dirty="0">
                <a:solidFill>
                  <a:srgbClr val="333333"/>
                </a:solidFill>
                <a:latin typeface="微軟正黑體 Light"/>
                <a:cs typeface="微軟正黑體 Light"/>
              </a:rPr>
              <a:t>o</a:t>
            </a:r>
            <a:r>
              <a:rPr sz="1350" b="0" dirty="0">
                <a:solidFill>
                  <a:srgbClr val="333333"/>
                </a:solidFill>
                <a:latin typeface="微軟正黑體 Light"/>
                <a:cs typeface="微軟正黑體 Light"/>
              </a:rPr>
              <a:t>de手</a:t>
            </a:r>
            <a:r>
              <a:rPr sz="1350" b="0" spc="-15" dirty="0">
                <a:solidFill>
                  <a:srgbClr val="333333"/>
                </a:solidFill>
                <a:latin typeface="微軟正黑體 Light"/>
                <a:cs typeface="微軟正黑體 Light"/>
              </a:rPr>
              <a:t>環，在展區內共分布了</a:t>
            </a:r>
            <a:r>
              <a:rPr sz="1350" b="0" dirty="0">
                <a:solidFill>
                  <a:srgbClr val="333333"/>
                </a:solidFill>
                <a:latin typeface="微軟正黑體 Light"/>
                <a:cs typeface="微軟正黑體 Light"/>
              </a:rPr>
              <a:t>1</a:t>
            </a:r>
            <a:r>
              <a:rPr sz="1350" b="0" spc="-15" dirty="0">
                <a:solidFill>
                  <a:srgbClr val="333333"/>
                </a:solidFill>
                <a:latin typeface="微軟正黑體 Light"/>
                <a:cs typeface="微軟正黑體 Light"/>
              </a:rPr>
              <a:t>2項不同的搶救地球、預防災難的關卡，每完成一個關卡都可獲得點數，集滿六點就可以扭一顆蛋兌換獎品，集滿</a:t>
            </a:r>
            <a:r>
              <a:rPr sz="1350" b="0" dirty="0">
                <a:solidFill>
                  <a:srgbClr val="333333"/>
                </a:solidFill>
                <a:latin typeface="微軟正黑體 Light"/>
                <a:cs typeface="微軟正黑體 Light"/>
              </a:rPr>
              <a:t>1</a:t>
            </a:r>
            <a:r>
              <a:rPr sz="1350" b="0" spc="-15" dirty="0">
                <a:solidFill>
                  <a:srgbClr val="333333"/>
                </a:solidFill>
                <a:latin typeface="微軟正黑體 Light"/>
                <a:cs typeface="微軟正黑體 Light"/>
              </a:rPr>
              <a:t>2</a:t>
            </a:r>
            <a:r>
              <a:rPr sz="1350" b="0" spc="-10" dirty="0">
                <a:solidFill>
                  <a:srgbClr val="333333"/>
                </a:solidFill>
                <a:latin typeface="微軟正黑體 Light"/>
                <a:cs typeface="微軟正黑體 Light"/>
              </a:rPr>
              <a:t>點可以兌換二顆扭蛋</a:t>
            </a:r>
            <a:r>
              <a:rPr sz="1350" b="0" dirty="0">
                <a:solidFill>
                  <a:srgbClr val="333333"/>
                </a:solidFill>
                <a:latin typeface="微軟正黑體 Light"/>
                <a:cs typeface="微軟正黑體 Light"/>
              </a:rPr>
              <a:t>喔！</a:t>
            </a:r>
            <a:endParaRPr sz="1350">
              <a:latin typeface="微軟正黑體 Light"/>
              <a:cs typeface="微軟正黑體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185" y="6927938"/>
            <a:ext cx="2505075" cy="3242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5032" y="7369302"/>
            <a:ext cx="2484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微軟正黑體 Light"/>
                <a:cs typeface="微軟正黑體 Light"/>
                <a:hlinkClick r:id="rId4"/>
              </a:rPr>
              <a:t>https://www.nmns.edu.tw/park_921/</a:t>
            </a:r>
            <a:endParaRPr sz="1200">
              <a:latin typeface="微軟正黑體 Light"/>
              <a:cs typeface="微軟正黑體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6371" y="7369302"/>
            <a:ext cx="2558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微軟正黑體 Light"/>
                <a:cs typeface="微軟正黑體 Light"/>
                <a:hlinkClick r:id="rId5"/>
              </a:rPr>
              <a:t>https://www.nmns.edu.tw/park_cfpp/</a:t>
            </a:r>
            <a:endParaRPr sz="1200">
              <a:latin typeface="微軟正黑體 Light"/>
              <a:cs typeface="微軟正黑體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8183" y="741503"/>
            <a:ext cx="2666642" cy="4876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02429" y="1197101"/>
            <a:ext cx="2568575" cy="36334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53459" y="7844231"/>
            <a:ext cx="2569083" cy="191579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7559" y="7774431"/>
            <a:ext cx="2457323" cy="19570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820" y="514419"/>
            <a:ext cx="2830446" cy="4005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9312" y="1011681"/>
            <a:ext cx="1772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微軟正黑體 Light"/>
                <a:cs typeface="微軟正黑體 Light"/>
                <a:hlinkClick r:id="rId3"/>
              </a:rPr>
              <a:t>https://www.nstm.gov.tw/</a:t>
            </a:r>
            <a:endParaRPr sz="1200">
              <a:latin typeface="微軟正黑體 Light"/>
              <a:cs typeface="微軟正黑體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834" y="1261716"/>
            <a:ext cx="5981699" cy="28683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9312" y="4160646"/>
            <a:ext cx="3272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微軟正黑體 Light"/>
                <a:cs typeface="微軟正黑體 Light"/>
                <a:hlinkClick r:id="rId5"/>
              </a:rPr>
              <a:t>https://education.nstm.gov.tw/fun/page06.html</a:t>
            </a:r>
            <a:endParaRPr sz="1200">
              <a:latin typeface="微軟正黑體 Light"/>
              <a:cs typeface="微軟正黑體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834" y="4402592"/>
            <a:ext cx="5667375" cy="41795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677</Words>
  <Application>Microsoft Office PowerPoint</Application>
  <PresentationFormat>自訂</PresentationFormat>
  <Paragraphs>108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 Light</vt:lpstr>
      <vt:lpstr>標楷體</vt:lpstr>
      <vt:lpstr>Calibri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教育部國家防災日921地震避難掩護演練實施計畫</dc:title>
  <dc:creator>donface</dc:creator>
  <cp:lastModifiedBy>Lenovo</cp:lastModifiedBy>
  <cp:revision>1</cp:revision>
  <dcterms:created xsi:type="dcterms:W3CDTF">2023-08-21T10:52:59Z</dcterms:created>
  <dcterms:modified xsi:type="dcterms:W3CDTF">2023-08-21T10:55:54Z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2023-08-16T00:00:00Z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2023-08-21T00:00:00Z</vt:filetime>
  </property>
  <property fmtid="{D5CDD505-2E9C-101B-9397-08002B2CF9AE}" pid="5" name="Producer">
    <vt:lpwstr>Microsoft® Word 2016</vt:lpwstr>
  </property>
</Properties>
</file>