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16"/>
  </p:handoutMasterIdLst>
  <p:sldIdLst>
    <p:sldId id="256" r:id="rId2"/>
    <p:sldId id="257" r:id="rId3"/>
    <p:sldId id="258" r:id="rId4"/>
    <p:sldId id="268" r:id="rId5"/>
    <p:sldId id="261" r:id="rId6"/>
    <p:sldId id="259" r:id="rId7"/>
    <p:sldId id="260" r:id="rId8"/>
    <p:sldId id="269" r:id="rId9"/>
    <p:sldId id="270" r:id="rId10"/>
    <p:sldId id="266" r:id="rId11"/>
    <p:sldId id="262" r:id="rId12"/>
    <p:sldId id="263" r:id="rId13"/>
    <p:sldId id="264" r:id="rId14"/>
    <p:sldId id="265" r:id="rId15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0FA9F-D748-4D14-94E6-BCEB9F7EC2D2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6EA76-97AF-4EA8-B9B0-F1CE06147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59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48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0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483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25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74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025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22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44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28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67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9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73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68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4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69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43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0C0B-8298-4EA4-B504-2D2A584202D1}" type="datetimeFigureOut">
              <a:rPr lang="zh-TW" altLang="en-US" smtClean="0"/>
              <a:t>2022/8/30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B467B2-8F0F-48F2-8144-74A5F42CB2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79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-1" y="0"/>
            <a:ext cx="12192000" cy="6858000"/>
            <a:chOff x="-1" y="0"/>
            <a:chExt cx="12192000" cy="685800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 b="12323"/>
            <a:stretch/>
          </p:blipFill>
          <p:spPr>
            <a:xfrm>
              <a:off x="-1" y="0"/>
              <a:ext cx="12192000" cy="685800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6388530" y="6314789"/>
              <a:ext cx="509530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16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圖片來源：</a:t>
              </a:r>
              <a:r>
                <a:rPr lang="en-US" altLang="zh-TW" sz="16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https://www.thenewslens.com/article/81485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1743678" y="3429000"/>
            <a:ext cx="89659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dist"/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臺北市私立稻江商職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</a:t>
            </a:r>
            <a:endParaRPr lang="en-US" altLang="zh-TW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性別平等教育委員會</a:t>
            </a:r>
            <a:endParaRPr lang="en-US" altLang="zh-TW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5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657092" y="744582"/>
            <a:ext cx="8911687" cy="564315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本校性別平等委員會委員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調整：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年本校性別平等委員有部分同仁因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退伍及離職，故依據性平法第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條規定，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進行委員調整，目前需調整委員：彭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路得委員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離職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、蔡叔真委員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家長委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員任期屆滿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目前規劃由吳麗明老師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接任；另家長代表，俟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家長會選出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代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表後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，再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行聘任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2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46960" y="2844796"/>
            <a:ext cx="5715052" cy="128089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參、決               議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1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846960" y="2844796"/>
            <a:ext cx="5715052" cy="128089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肆、檢討與建議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17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291097" y="2857859"/>
            <a:ext cx="5715052" cy="128089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伍</a:t>
            </a:r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、主席結論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6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839737" y="2857859"/>
            <a:ext cx="5715052" cy="128089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陸、散會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4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63338"/>
              </p:ext>
            </p:extLst>
          </p:nvPr>
        </p:nvGraphicFramePr>
        <p:xfrm>
          <a:off x="1908099" y="351531"/>
          <a:ext cx="9156140" cy="6275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228">
                  <a:extLst>
                    <a:ext uri="{9D8B030D-6E8A-4147-A177-3AD203B41FA5}">
                      <a16:colId xmlns:a16="http://schemas.microsoft.com/office/drawing/2014/main" val="3414393655"/>
                    </a:ext>
                  </a:extLst>
                </a:gridCol>
                <a:gridCol w="1831228">
                  <a:extLst>
                    <a:ext uri="{9D8B030D-6E8A-4147-A177-3AD203B41FA5}">
                      <a16:colId xmlns:a16="http://schemas.microsoft.com/office/drawing/2014/main" val="1853029015"/>
                    </a:ext>
                  </a:extLst>
                </a:gridCol>
                <a:gridCol w="1831228">
                  <a:extLst>
                    <a:ext uri="{9D8B030D-6E8A-4147-A177-3AD203B41FA5}">
                      <a16:colId xmlns:a16="http://schemas.microsoft.com/office/drawing/2014/main" val="899271558"/>
                    </a:ext>
                  </a:extLst>
                </a:gridCol>
                <a:gridCol w="1831228">
                  <a:extLst>
                    <a:ext uri="{9D8B030D-6E8A-4147-A177-3AD203B41FA5}">
                      <a16:colId xmlns:a16="http://schemas.microsoft.com/office/drawing/2014/main" val="3294133299"/>
                    </a:ext>
                  </a:extLst>
                </a:gridCol>
                <a:gridCol w="1831228">
                  <a:extLst>
                    <a:ext uri="{9D8B030D-6E8A-4147-A177-3AD203B41FA5}">
                      <a16:colId xmlns:a16="http://schemas.microsoft.com/office/drawing/2014/main" val="3249088345"/>
                    </a:ext>
                  </a:extLst>
                </a:gridCol>
              </a:tblGrid>
              <a:tr h="569975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臺北市私立稻江商職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111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學年性別平等委員會會議程序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57906"/>
                  </a:ext>
                </a:extLst>
              </a:tr>
              <a:tr h="56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項次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事項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使用時間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主持人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備考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065265"/>
                  </a:ext>
                </a:extLst>
              </a:tr>
              <a:tr h="56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一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主席致詞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5</a:t>
                      </a:r>
                      <a:r>
                        <a:rPr lang="zh-TW" altLang="en-US" sz="2400" b="1" dirty="0" smtClean="0"/>
                        <a:t>分鐘</a:t>
                      </a:r>
                      <a:endParaRPr lang="zh-TW" altLang="en-US" sz="2400" b="1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校長林淑珍</a:t>
                      </a:r>
                      <a:endParaRPr lang="zh-TW" altLang="en-US" sz="2400" b="1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50</a:t>
                      </a:r>
                      <a:r>
                        <a:rPr lang="zh-TW" altLang="en-US" b="1" dirty="0" smtClean="0"/>
                        <a:t>分鐘</a:t>
                      </a:r>
                      <a:endParaRPr lang="zh-TW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575001"/>
                  </a:ext>
                </a:extLst>
              </a:tr>
              <a:tr h="18239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二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dirty="0" smtClean="0"/>
                        <a:t>提案討論</a:t>
                      </a:r>
                      <a:endParaRPr lang="en-US" altLang="zh-TW" sz="1800" b="1" dirty="0" smtClean="0"/>
                    </a:p>
                    <a:p>
                      <a:pPr algn="l"/>
                      <a:r>
                        <a:rPr lang="zh-TW" altLang="en-US" sz="1800" b="1" dirty="0" smtClean="0"/>
                        <a:t>一、討論</a:t>
                      </a:r>
                      <a:r>
                        <a:rPr lang="en-US" altLang="zh-TW" sz="1800" b="1" dirty="0" smtClean="0"/>
                        <a:t>110</a:t>
                      </a:r>
                      <a:r>
                        <a:rPr lang="zh-TW" altLang="en-US" sz="1800" b="1" dirty="0" smtClean="0"/>
                        <a:t>學年性平教育課程完成度</a:t>
                      </a:r>
                      <a:endParaRPr lang="en-US" altLang="zh-TW" sz="1800" b="1" dirty="0" smtClean="0"/>
                    </a:p>
                    <a:p>
                      <a:pPr algn="l"/>
                      <a:r>
                        <a:rPr lang="zh-TW" altLang="en-US" sz="1800" b="1" dirty="0" smtClean="0"/>
                        <a:t>二、討論</a:t>
                      </a:r>
                      <a:r>
                        <a:rPr lang="en-US" altLang="zh-TW" sz="1800" b="1" dirty="0" smtClean="0"/>
                        <a:t>111</a:t>
                      </a:r>
                      <a:r>
                        <a:rPr lang="zh-TW" altLang="en-US" sz="1800" b="1" dirty="0" smtClean="0"/>
                        <a:t>學年性平教育課程</a:t>
                      </a:r>
                      <a:endParaRPr lang="en-US" altLang="zh-TW" sz="1800" b="1" dirty="0" smtClean="0"/>
                    </a:p>
                    <a:p>
                      <a:pPr algn="l"/>
                      <a:r>
                        <a:rPr lang="zh-TW" altLang="en-US" sz="1800" b="1" dirty="0" smtClean="0"/>
                        <a:t>二、調整本校性平委員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25</a:t>
                      </a:r>
                      <a:r>
                        <a:rPr lang="zh-TW" altLang="en-US" sz="2400" b="1" dirty="0" smtClean="0"/>
                        <a:t>分鐘</a:t>
                      </a:r>
                      <a:endParaRPr lang="zh-TW" altLang="en-US" sz="2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77709"/>
                  </a:ext>
                </a:extLst>
              </a:tr>
              <a:tr h="56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三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決議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5</a:t>
                      </a:r>
                      <a:r>
                        <a:rPr lang="zh-TW" altLang="en-US" sz="2400" b="1" dirty="0" smtClean="0"/>
                        <a:t>分鐘</a:t>
                      </a:r>
                      <a:endParaRPr lang="zh-TW" altLang="en-US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31147"/>
                  </a:ext>
                </a:extLst>
              </a:tr>
              <a:tr h="56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四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檢討與建議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10</a:t>
                      </a:r>
                      <a:r>
                        <a:rPr lang="zh-TW" altLang="en-US" sz="2400" b="1" dirty="0" smtClean="0"/>
                        <a:t>分鐘</a:t>
                      </a:r>
                      <a:endParaRPr lang="zh-TW" altLang="en-US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1656"/>
                  </a:ext>
                </a:extLst>
              </a:tr>
              <a:tr h="56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五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主席結論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5</a:t>
                      </a:r>
                      <a:r>
                        <a:rPr lang="zh-TW" altLang="en-US" sz="2400" b="1" dirty="0" smtClean="0"/>
                        <a:t>分鐘</a:t>
                      </a:r>
                      <a:endParaRPr lang="zh-TW" altLang="en-US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93467"/>
                  </a:ext>
                </a:extLst>
              </a:tr>
              <a:tr h="5699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六</a:t>
                      </a:r>
                      <a:endParaRPr lang="zh-TW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/>
                        <a:t>散會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42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9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24450" y="2531287"/>
            <a:ext cx="6046567" cy="128089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壹、主席致詞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4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24450" y="2531287"/>
            <a:ext cx="6046567" cy="128089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貳、提案討論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5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803596" y="298338"/>
            <a:ext cx="9992164" cy="6363719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學年性平教育課程：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依據性別平等教育法及施行細則第三條。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校園性侵害性騷擾或性霸凌防治準則。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本校性別平等教育實施規定。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學年本校性別平等委員會委員調整：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依據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性別平等教育法第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條實施調整。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0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7903" y="169817"/>
            <a:ext cx="8911687" cy="128089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性平教育課程：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04018"/>
              </p:ext>
            </p:extLst>
          </p:nvPr>
        </p:nvGraphicFramePr>
        <p:xfrm>
          <a:off x="1423939" y="810261"/>
          <a:ext cx="10065877" cy="565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58">
                  <a:extLst>
                    <a:ext uri="{9D8B030D-6E8A-4147-A177-3AD203B41FA5}">
                      <a16:colId xmlns:a16="http://schemas.microsoft.com/office/drawing/2014/main" val="3414393655"/>
                    </a:ext>
                  </a:extLst>
                </a:gridCol>
                <a:gridCol w="2254639">
                  <a:extLst>
                    <a:ext uri="{9D8B030D-6E8A-4147-A177-3AD203B41FA5}">
                      <a16:colId xmlns:a16="http://schemas.microsoft.com/office/drawing/2014/main" val="1853029015"/>
                    </a:ext>
                  </a:extLst>
                </a:gridCol>
                <a:gridCol w="901455">
                  <a:extLst>
                    <a:ext uri="{9D8B030D-6E8A-4147-A177-3AD203B41FA5}">
                      <a16:colId xmlns:a16="http://schemas.microsoft.com/office/drawing/2014/main" val="899271558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3294133299"/>
                    </a:ext>
                  </a:extLst>
                </a:gridCol>
                <a:gridCol w="1253056">
                  <a:extLst>
                    <a:ext uri="{9D8B030D-6E8A-4147-A177-3AD203B41FA5}">
                      <a16:colId xmlns:a16="http://schemas.microsoft.com/office/drawing/2014/main" val="3249088345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3386881491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114215082"/>
                    </a:ext>
                  </a:extLst>
                </a:gridCol>
              </a:tblGrid>
              <a:tr h="887296">
                <a:tc gridSpan="7">
                  <a:txBody>
                    <a:bodyPr/>
                    <a:lstStyle/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臺北市私立稻江商職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學年</a:t>
                      </a:r>
                      <a:endParaRPr lang="en-US" altLang="zh-TW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性別平等教育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課程完成度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非年度課程及活動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57906"/>
                  </a:ext>
                </a:extLst>
              </a:tr>
              <a:tr h="3998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項次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課程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年級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主題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辦理處室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使用時間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是否完成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4065265"/>
                  </a:ext>
                </a:extLst>
              </a:tr>
              <a:tr h="6901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人身安全教育宣教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教育局訂定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生輔組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75001"/>
                  </a:ext>
                </a:extLst>
              </a:tr>
              <a:tr h="6901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二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法治教育宣教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教育局訂定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生輔組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77709"/>
                  </a:ext>
                </a:extLst>
              </a:tr>
              <a:tr h="6901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三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友善校園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教育局訂定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生輔組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31147"/>
                  </a:ext>
                </a:extLst>
              </a:tr>
              <a:tr h="985884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四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班會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dirty="0" smtClean="0"/>
                        <a:t>性侵害、性騷擾或性霸凌的防治及因應方式</a:t>
                      </a:r>
                      <a:r>
                        <a:rPr lang="en-US" altLang="zh-TW" sz="1800" b="1" dirty="0" smtClean="0"/>
                        <a:t>(</a:t>
                      </a:r>
                      <a:r>
                        <a:rPr lang="zh-TW" altLang="en-US" sz="1800" b="1" dirty="0" smtClean="0"/>
                        <a:t>生輔組</a:t>
                      </a:r>
                      <a:r>
                        <a:rPr lang="en-US" altLang="zh-TW" sz="1800" b="1" dirty="0" smtClean="0"/>
                        <a:t>)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訓育組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31656"/>
                  </a:ext>
                </a:extLst>
              </a:tr>
              <a:tr h="817680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dirty="0" smtClean="0"/>
                        <a:t>如果我的朋友是同志，你</a:t>
                      </a:r>
                      <a:r>
                        <a:rPr lang="en-US" altLang="zh-TW" sz="1800" b="1" dirty="0" smtClean="0"/>
                        <a:t>(</a:t>
                      </a:r>
                      <a:r>
                        <a:rPr lang="zh-TW" altLang="en-US" sz="1800" b="1" dirty="0" smtClean="0"/>
                        <a:t>妳</a:t>
                      </a:r>
                      <a:r>
                        <a:rPr lang="en-US" altLang="zh-TW" sz="1800" b="1" dirty="0" smtClean="0"/>
                        <a:t>)</a:t>
                      </a:r>
                      <a:r>
                        <a:rPr lang="zh-TW" altLang="en-US" sz="1800" b="1" dirty="0" smtClean="0"/>
                        <a:t>對同志的看法？</a:t>
                      </a:r>
                      <a:r>
                        <a:rPr lang="en-US" altLang="zh-TW" sz="1800" b="1" dirty="0" smtClean="0"/>
                        <a:t>(</a:t>
                      </a:r>
                      <a:r>
                        <a:rPr lang="zh-TW" altLang="en-US" sz="1800" b="1" dirty="0" smtClean="0"/>
                        <a:t>輔導室</a:t>
                      </a:r>
                      <a:r>
                        <a:rPr lang="en-US" altLang="zh-TW" sz="1800" b="1" dirty="0" smtClean="0"/>
                        <a:t>)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93467"/>
                  </a:ext>
                </a:extLst>
              </a:tr>
              <a:tr h="3998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五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新生始業輔導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一</a:t>
                      </a:r>
                      <a:endParaRPr lang="zh-TW" alt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性別平等教育</a:t>
                      </a:r>
                      <a:endParaRPr lang="zh-TW" alt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生輔組</a:t>
                      </a:r>
                      <a:endParaRPr lang="zh-TW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1</a:t>
                      </a:r>
                      <a:r>
                        <a:rPr lang="zh-TW" altLang="en-US" b="1" dirty="0" smtClean="0"/>
                        <a:t>小時</a:t>
                      </a:r>
                      <a:endParaRPr lang="zh-TW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是</a:t>
                      </a:r>
                      <a:endParaRPr lang="en-US" altLang="zh-TW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13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7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64559"/>
              </p:ext>
            </p:extLst>
          </p:nvPr>
        </p:nvGraphicFramePr>
        <p:xfrm>
          <a:off x="1638442" y="640445"/>
          <a:ext cx="10065877" cy="476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58">
                  <a:extLst>
                    <a:ext uri="{9D8B030D-6E8A-4147-A177-3AD203B41FA5}">
                      <a16:colId xmlns:a16="http://schemas.microsoft.com/office/drawing/2014/main" val="3414393655"/>
                    </a:ext>
                  </a:extLst>
                </a:gridCol>
                <a:gridCol w="2254639">
                  <a:extLst>
                    <a:ext uri="{9D8B030D-6E8A-4147-A177-3AD203B41FA5}">
                      <a16:colId xmlns:a16="http://schemas.microsoft.com/office/drawing/2014/main" val="1853029015"/>
                    </a:ext>
                  </a:extLst>
                </a:gridCol>
                <a:gridCol w="1105778">
                  <a:extLst>
                    <a:ext uri="{9D8B030D-6E8A-4147-A177-3AD203B41FA5}">
                      <a16:colId xmlns:a16="http://schemas.microsoft.com/office/drawing/2014/main" val="899271558"/>
                    </a:ext>
                  </a:extLst>
                </a:gridCol>
                <a:gridCol w="1924340">
                  <a:extLst>
                    <a:ext uri="{9D8B030D-6E8A-4147-A177-3AD203B41FA5}">
                      <a16:colId xmlns:a16="http://schemas.microsoft.com/office/drawing/2014/main" val="3294133299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3249088345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3386881491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11421508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臺北市私立稻江商職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學年</a:t>
                      </a:r>
                      <a:endParaRPr lang="en-US" altLang="zh-TW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性別平等教育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課程完成度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年度實施課程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5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項次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課程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年級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主題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辦理處室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使用時間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學期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4065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六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法律與生活</a:t>
                      </a:r>
                    </a:p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性別平等議題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777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七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公民與社會</a:t>
                      </a:r>
                    </a:p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親密關係與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性別結構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311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二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成功者背後有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成功的另一半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316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三誠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性別關係與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平權社會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4757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八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健康與護理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全人的性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523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三誠、齊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愛的進行式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維護身體自主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是</a:t>
                      </a:r>
                      <a:endParaRPr lang="en-US" altLang="zh-TW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3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7903" y="169817"/>
            <a:ext cx="8911687" cy="128089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性平教育課程：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306164"/>
              </p:ext>
            </p:extLst>
          </p:nvPr>
        </p:nvGraphicFramePr>
        <p:xfrm>
          <a:off x="1423939" y="810261"/>
          <a:ext cx="10065877" cy="565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58">
                  <a:extLst>
                    <a:ext uri="{9D8B030D-6E8A-4147-A177-3AD203B41FA5}">
                      <a16:colId xmlns:a16="http://schemas.microsoft.com/office/drawing/2014/main" val="3414393655"/>
                    </a:ext>
                  </a:extLst>
                </a:gridCol>
                <a:gridCol w="2254639">
                  <a:extLst>
                    <a:ext uri="{9D8B030D-6E8A-4147-A177-3AD203B41FA5}">
                      <a16:colId xmlns:a16="http://schemas.microsoft.com/office/drawing/2014/main" val="1853029015"/>
                    </a:ext>
                  </a:extLst>
                </a:gridCol>
                <a:gridCol w="901455">
                  <a:extLst>
                    <a:ext uri="{9D8B030D-6E8A-4147-A177-3AD203B41FA5}">
                      <a16:colId xmlns:a16="http://schemas.microsoft.com/office/drawing/2014/main" val="899271558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3294133299"/>
                    </a:ext>
                  </a:extLst>
                </a:gridCol>
                <a:gridCol w="1253056">
                  <a:extLst>
                    <a:ext uri="{9D8B030D-6E8A-4147-A177-3AD203B41FA5}">
                      <a16:colId xmlns:a16="http://schemas.microsoft.com/office/drawing/2014/main" val="3249088345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3386881491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114215082"/>
                    </a:ext>
                  </a:extLst>
                </a:gridCol>
              </a:tblGrid>
              <a:tr h="887296">
                <a:tc gridSpan="7">
                  <a:txBody>
                    <a:bodyPr/>
                    <a:lstStyle/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臺北市私立稻江商職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111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學年</a:t>
                      </a:r>
                      <a:endParaRPr lang="en-US" altLang="zh-TW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性別平等教育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課程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非年度課程及活動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57906"/>
                  </a:ext>
                </a:extLst>
              </a:tr>
              <a:tr h="3998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項次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課程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年級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主題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辦理處室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使用時間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是否完成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4065265"/>
                  </a:ext>
                </a:extLst>
              </a:tr>
              <a:tr h="6901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人身安全教育宣教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教育局訂定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生輔組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75001"/>
                  </a:ext>
                </a:extLst>
              </a:tr>
              <a:tr h="6901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二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法治教育宣教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教育局訂定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生輔組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77709"/>
                  </a:ext>
                </a:extLst>
              </a:tr>
              <a:tr h="6901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三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友善校園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教育局訂定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生輔組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31147"/>
                  </a:ext>
                </a:extLst>
              </a:tr>
              <a:tr h="985884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四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班會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各年級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dirty="0" smtClean="0"/>
                        <a:t>性侵害、性騷擾或性霸凌的防治及因應方式</a:t>
                      </a:r>
                      <a:r>
                        <a:rPr lang="en-US" altLang="zh-TW" sz="1800" b="1" dirty="0" smtClean="0"/>
                        <a:t>(</a:t>
                      </a:r>
                      <a:r>
                        <a:rPr lang="zh-TW" altLang="en-US" sz="1800" b="1" dirty="0" smtClean="0"/>
                        <a:t>生輔組</a:t>
                      </a:r>
                      <a:r>
                        <a:rPr lang="en-US" altLang="zh-TW" sz="1800" b="1" dirty="0" smtClean="0"/>
                        <a:t>)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訓育組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31656"/>
                  </a:ext>
                </a:extLst>
              </a:tr>
              <a:tr h="817680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dirty="0" smtClean="0"/>
                        <a:t>如果我的朋友是同志，你</a:t>
                      </a:r>
                      <a:r>
                        <a:rPr lang="en-US" altLang="zh-TW" sz="1800" b="1" dirty="0" smtClean="0"/>
                        <a:t>(</a:t>
                      </a:r>
                      <a:r>
                        <a:rPr lang="zh-TW" altLang="en-US" sz="1800" b="1" dirty="0" smtClean="0"/>
                        <a:t>妳</a:t>
                      </a:r>
                      <a:r>
                        <a:rPr lang="en-US" altLang="zh-TW" sz="1800" b="1" dirty="0" smtClean="0"/>
                        <a:t>)</a:t>
                      </a:r>
                      <a:r>
                        <a:rPr lang="zh-TW" altLang="en-US" sz="1800" b="1" dirty="0" smtClean="0"/>
                        <a:t>對同志的看法？</a:t>
                      </a:r>
                      <a:r>
                        <a:rPr lang="en-US" altLang="zh-TW" sz="1800" b="1" dirty="0" smtClean="0"/>
                        <a:t>(</a:t>
                      </a:r>
                      <a:r>
                        <a:rPr lang="zh-TW" altLang="en-US" sz="1800" b="1" dirty="0" smtClean="0"/>
                        <a:t>輔導室</a:t>
                      </a:r>
                      <a:r>
                        <a:rPr lang="en-US" altLang="zh-TW" sz="1800" b="1" dirty="0" smtClean="0"/>
                        <a:t>)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r>
                        <a:rPr lang="zh-TW" altLang="en-US" sz="1800" b="1" dirty="0" smtClean="0"/>
                        <a:t>小時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93467"/>
                  </a:ext>
                </a:extLst>
              </a:tr>
              <a:tr h="3998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五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新生始業輔導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一</a:t>
                      </a:r>
                      <a:endParaRPr lang="zh-TW" alt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性別平等教育</a:t>
                      </a:r>
                      <a:endParaRPr lang="zh-TW" altLang="en-US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生輔組</a:t>
                      </a:r>
                      <a:endParaRPr lang="zh-TW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1</a:t>
                      </a:r>
                      <a:r>
                        <a:rPr lang="zh-TW" altLang="en-US" b="1" dirty="0" smtClean="0"/>
                        <a:t>小時</a:t>
                      </a:r>
                      <a:endParaRPr lang="zh-TW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13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59404"/>
              </p:ext>
            </p:extLst>
          </p:nvPr>
        </p:nvGraphicFramePr>
        <p:xfrm>
          <a:off x="1638442" y="640445"/>
          <a:ext cx="10065877" cy="476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58">
                  <a:extLst>
                    <a:ext uri="{9D8B030D-6E8A-4147-A177-3AD203B41FA5}">
                      <a16:colId xmlns:a16="http://schemas.microsoft.com/office/drawing/2014/main" val="3414393655"/>
                    </a:ext>
                  </a:extLst>
                </a:gridCol>
                <a:gridCol w="2254639">
                  <a:extLst>
                    <a:ext uri="{9D8B030D-6E8A-4147-A177-3AD203B41FA5}">
                      <a16:colId xmlns:a16="http://schemas.microsoft.com/office/drawing/2014/main" val="1853029015"/>
                    </a:ext>
                  </a:extLst>
                </a:gridCol>
                <a:gridCol w="1105778">
                  <a:extLst>
                    <a:ext uri="{9D8B030D-6E8A-4147-A177-3AD203B41FA5}">
                      <a16:colId xmlns:a16="http://schemas.microsoft.com/office/drawing/2014/main" val="899271558"/>
                    </a:ext>
                  </a:extLst>
                </a:gridCol>
                <a:gridCol w="1924340">
                  <a:extLst>
                    <a:ext uri="{9D8B030D-6E8A-4147-A177-3AD203B41FA5}">
                      <a16:colId xmlns:a16="http://schemas.microsoft.com/office/drawing/2014/main" val="3294133299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3249088345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3386881491"/>
                    </a:ext>
                  </a:extLst>
                </a:gridCol>
                <a:gridCol w="1280671">
                  <a:extLst>
                    <a:ext uri="{9D8B030D-6E8A-4147-A177-3AD203B41FA5}">
                      <a16:colId xmlns:a16="http://schemas.microsoft.com/office/drawing/2014/main" val="11421508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臺北市私立稻江商職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111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學年</a:t>
                      </a:r>
                      <a:endParaRPr lang="en-US" altLang="zh-TW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dist"/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性別平等教育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課程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年度實施課程</a:t>
                      </a:r>
                      <a:r>
                        <a:rPr lang="en-US" altLang="zh-TW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r>
                        <a:rPr lang="zh-TW" alt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15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項次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課程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年級</a:t>
                      </a:r>
                      <a:endParaRPr lang="zh-TW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主題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辦理處室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使用時間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學期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4065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六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法律與生活</a:t>
                      </a:r>
                    </a:p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性別平等議題</a:t>
                      </a:r>
                      <a:endParaRPr lang="zh-TW" altLang="en-US" sz="18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777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七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/>
                        <a:t>公民與社會</a:t>
                      </a:r>
                    </a:p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親密關係與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性別結構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311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二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成功者背後有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成功的另一半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316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三誠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性別關係與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平權社會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4757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八</a:t>
                      </a:r>
                      <a:endParaRPr lang="zh-TW" alt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健康與護理</a:t>
                      </a:r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一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全人的性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523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三誠、齊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愛的進行式</a:t>
                      </a:r>
                      <a:endParaRPr lang="en-US" altLang="zh-TW" sz="1800" b="1" dirty="0" smtClean="0"/>
                    </a:p>
                    <a:p>
                      <a:pPr algn="ctr"/>
                      <a:r>
                        <a:rPr lang="zh-TW" altLang="en-US" sz="1800" b="1" dirty="0" smtClean="0"/>
                        <a:t>維護身體自主</a:t>
                      </a:r>
                      <a:endParaRPr lang="zh-TW" alt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教學組</a:t>
                      </a:r>
                      <a:endParaRPr lang="zh-TW" altLang="en-US" sz="1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/>
                        <a:t>1</a:t>
                      </a:r>
                      <a:endParaRPr lang="zh-TW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2864</TotalTime>
  <Words>626</Words>
  <Application>Microsoft Office PowerPoint</Application>
  <PresentationFormat>寬螢幕</PresentationFormat>
  <Paragraphs>221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Century Gothic</vt:lpstr>
      <vt:lpstr>Wingdings 3</vt:lpstr>
      <vt:lpstr>絲縷</vt:lpstr>
      <vt:lpstr>PowerPoint 簡報</vt:lpstr>
      <vt:lpstr>PowerPoint 簡報</vt:lpstr>
      <vt:lpstr>壹、主席致詞</vt:lpstr>
      <vt:lpstr>貳、提案討論</vt:lpstr>
      <vt:lpstr>    一、111學年性平教育課程：           依據性別平等教育法及施行細則第三條。           校園性侵害性騷擾或性霸凌防治準則。           本校性別平等教育實施規定。    二、111學年本校性別平等委員會委員調整：           依據           性別平等教育法第9條實施調整。         </vt:lpstr>
      <vt:lpstr>一、110年性平教育課程： </vt:lpstr>
      <vt:lpstr>PowerPoint 簡報</vt:lpstr>
      <vt:lpstr>一、111年性平教育課程： </vt:lpstr>
      <vt:lpstr>PowerPoint 簡報</vt:lpstr>
      <vt:lpstr>二、 111年本校性別平等委員會委員調整：         111年本校性別平等委員有部分同仁因         退伍及離職，故依據性平法第9條規定，         進行委員調整，目前需調整委員：彭         路得委員(離職)、蔡叔真委員(家長委         員任期屆滿)。(目前規劃由吳麗明老師         接任；另家長代表，俟家長會選出代         表後，再行聘任)。</vt:lpstr>
      <vt:lpstr>參、決               議</vt:lpstr>
      <vt:lpstr>肆、檢討與建議</vt:lpstr>
      <vt:lpstr>伍、主席結論</vt:lpstr>
      <vt:lpstr>陸、散會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Lenovo</dc:creator>
  <cp:lastModifiedBy>Lenovo</cp:lastModifiedBy>
  <cp:revision>48</cp:revision>
  <cp:lastPrinted>2022-08-30T03:27:26Z</cp:lastPrinted>
  <dcterms:created xsi:type="dcterms:W3CDTF">2020-08-13T01:52:01Z</dcterms:created>
  <dcterms:modified xsi:type="dcterms:W3CDTF">2022-08-30T03:42:11Z</dcterms:modified>
</cp:coreProperties>
</file>